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311" r:id="rId2"/>
    <p:sldId id="346" r:id="rId3"/>
    <p:sldId id="374" r:id="rId4"/>
    <p:sldId id="316" r:id="rId5"/>
    <p:sldId id="357" r:id="rId6"/>
    <p:sldId id="318" r:id="rId7"/>
    <p:sldId id="319" r:id="rId8"/>
    <p:sldId id="322" r:id="rId9"/>
    <p:sldId id="258" r:id="rId10"/>
    <p:sldId id="358" r:id="rId11"/>
    <p:sldId id="361" r:id="rId12"/>
    <p:sldId id="281" r:id="rId13"/>
    <p:sldId id="335" r:id="rId14"/>
    <p:sldId id="260" r:id="rId15"/>
    <p:sldId id="376" r:id="rId16"/>
    <p:sldId id="275" r:id="rId17"/>
    <p:sldId id="378" r:id="rId18"/>
    <p:sldId id="362" r:id="rId19"/>
    <p:sldId id="266" r:id="rId20"/>
    <p:sldId id="284" r:id="rId21"/>
    <p:sldId id="271" r:id="rId22"/>
    <p:sldId id="327" r:id="rId23"/>
    <p:sldId id="286" r:id="rId24"/>
    <p:sldId id="287" r:id="rId25"/>
    <p:sldId id="351" r:id="rId26"/>
    <p:sldId id="352" r:id="rId27"/>
    <p:sldId id="288" r:id="rId28"/>
    <p:sldId id="377" r:id="rId29"/>
    <p:sldId id="380" r:id="rId30"/>
    <p:sldId id="328" r:id="rId31"/>
    <p:sldId id="325" r:id="rId32"/>
    <p:sldId id="336" r:id="rId33"/>
    <p:sldId id="296" r:id="rId34"/>
    <p:sldId id="381" r:id="rId35"/>
    <p:sldId id="383" r:id="rId36"/>
    <p:sldId id="305" r:id="rId37"/>
    <p:sldId id="331" r:id="rId38"/>
    <p:sldId id="349" r:id="rId39"/>
    <p:sldId id="379" r:id="rId40"/>
    <p:sldId id="300" r:id="rId41"/>
    <p:sldId id="350" r:id="rId42"/>
    <p:sldId id="371" r:id="rId43"/>
    <p:sldId id="384" r:id="rId44"/>
    <p:sldId id="272" r:id="rId45"/>
    <p:sldId id="309" r:id="rId46"/>
    <p:sldId id="294" r:id="rId47"/>
    <p:sldId id="298" r:id="rId48"/>
    <p:sldId id="369" r:id="rId49"/>
    <p:sldId id="370" r:id="rId50"/>
    <p:sldId id="341" r:id="rId51"/>
    <p:sldId id="373" r:id="rId52"/>
    <p:sldId id="382" r:id="rId53"/>
    <p:sldId id="360" r:id="rId54"/>
    <p:sldId id="340" r:id="rId55"/>
    <p:sldId id="353" r:id="rId56"/>
    <p:sldId id="354" r:id="rId57"/>
    <p:sldId id="329" r:id="rId58"/>
    <p:sldId id="264" r:id="rId59"/>
    <p:sldId id="356" r:id="rId60"/>
    <p:sldId id="345" r:id="rId61"/>
    <p:sldId id="363" r:id="rId62"/>
    <p:sldId id="364" r:id="rId63"/>
    <p:sldId id="365" r:id="rId64"/>
    <p:sldId id="366" r:id="rId65"/>
    <p:sldId id="367" r:id="rId66"/>
    <p:sldId id="368" r:id="rId67"/>
  </p:sldIdLst>
  <p:sldSz cx="9144000" cy="6858000" type="screen4x3"/>
  <p:notesSz cx="7099300" cy="10234613"/>
  <p:defaultTextStyle>
    <a:defPPr>
      <a:defRPr lang="de-DE"/>
    </a:defPPr>
    <a:lvl1pPr algn="ctr" rtl="0" fontAlgn="base">
      <a:spcBef>
        <a:spcPct val="0"/>
      </a:spcBef>
      <a:spcAft>
        <a:spcPct val="0"/>
      </a:spcAft>
      <a:defRPr sz="1600" kern="1200">
        <a:solidFill>
          <a:schemeClr val="tx1"/>
        </a:solidFill>
        <a:latin typeface="Comic Sans MS" panose="030F0702030302020204" pitchFamily="66" charset="0"/>
        <a:ea typeface="+mn-ea"/>
        <a:cs typeface="+mn-cs"/>
      </a:defRPr>
    </a:lvl1pPr>
    <a:lvl2pPr marL="457200" algn="ctr" rtl="0" fontAlgn="base">
      <a:spcBef>
        <a:spcPct val="0"/>
      </a:spcBef>
      <a:spcAft>
        <a:spcPct val="0"/>
      </a:spcAft>
      <a:defRPr sz="1600" kern="1200">
        <a:solidFill>
          <a:schemeClr val="tx1"/>
        </a:solidFill>
        <a:latin typeface="Comic Sans MS" panose="030F0702030302020204" pitchFamily="66" charset="0"/>
        <a:ea typeface="+mn-ea"/>
        <a:cs typeface="+mn-cs"/>
      </a:defRPr>
    </a:lvl2pPr>
    <a:lvl3pPr marL="914400" algn="ctr" rtl="0" fontAlgn="base">
      <a:spcBef>
        <a:spcPct val="0"/>
      </a:spcBef>
      <a:spcAft>
        <a:spcPct val="0"/>
      </a:spcAft>
      <a:defRPr sz="1600" kern="1200">
        <a:solidFill>
          <a:schemeClr val="tx1"/>
        </a:solidFill>
        <a:latin typeface="Comic Sans MS" panose="030F0702030302020204" pitchFamily="66" charset="0"/>
        <a:ea typeface="+mn-ea"/>
        <a:cs typeface="+mn-cs"/>
      </a:defRPr>
    </a:lvl3pPr>
    <a:lvl4pPr marL="1371600" algn="ctr" rtl="0" fontAlgn="base">
      <a:spcBef>
        <a:spcPct val="0"/>
      </a:spcBef>
      <a:spcAft>
        <a:spcPct val="0"/>
      </a:spcAft>
      <a:defRPr sz="1600" kern="1200">
        <a:solidFill>
          <a:schemeClr val="tx1"/>
        </a:solidFill>
        <a:latin typeface="Comic Sans MS" panose="030F0702030302020204" pitchFamily="66" charset="0"/>
        <a:ea typeface="+mn-ea"/>
        <a:cs typeface="+mn-cs"/>
      </a:defRPr>
    </a:lvl4pPr>
    <a:lvl5pPr marL="1828800" algn="ctr" rtl="0" fontAlgn="base">
      <a:spcBef>
        <a:spcPct val="0"/>
      </a:spcBef>
      <a:spcAft>
        <a:spcPct val="0"/>
      </a:spcAft>
      <a:defRPr sz="1600" kern="1200">
        <a:solidFill>
          <a:schemeClr val="tx1"/>
        </a:solidFill>
        <a:latin typeface="Comic Sans MS" panose="030F0702030302020204" pitchFamily="66" charset="0"/>
        <a:ea typeface="+mn-ea"/>
        <a:cs typeface="+mn-cs"/>
      </a:defRPr>
    </a:lvl5pPr>
    <a:lvl6pPr marL="2286000" algn="l" defTabSz="914400" rtl="0" eaLnBrk="1" latinLnBrk="0" hangingPunct="1">
      <a:defRPr sz="1600" kern="1200">
        <a:solidFill>
          <a:schemeClr val="tx1"/>
        </a:solidFill>
        <a:latin typeface="Comic Sans MS" panose="030F0702030302020204" pitchFamily="66" charset="0"/>
        <a:ea typeface="+mn-ea"/>
        <a:cs typeface="+mn-cs"/>
      </a:defRPr>
    </a:lvl6pPr>
    <a:lvl7pPr marL="2743200" algn="l" defTabSz="914400" rtl="0" eaLnBrk="1" latinLnBrk="0" hangingPunct="1">
      <a:defRPr sz="1600" kern="1200">
        <a:solidFill>
          <a:schemeClr val="tx1"/>
        </a:solidFill>
        <a:latin typeface="Comic Sans MS" panose="030F0702030302020204" pitchFamily="66" charset="0"/>
        <a:ea typeface="+mn-ea"/>
        <a:cs typeface="+mn-cs"/>
      </a:defRPr>
    </a:lvl7pPr>
    <a:lvl8pPr marL="3200400" algn="l" defTabSz="914400" rtl="0" eaLnBrk="1" latinLnBrk="0" hangingPunct="1">
      <a:defRPr sz="1600" kern="1200">
        <a:solidFill>
          <a:schemeClr val="tx1"/>
        </a:solidFill>
        <a:latin typeface="Comic Sans MS" panose="030F0702030302020204" pitchFamily="66" charset="0"/>
        <a:ea typeface="+mn-ea"/>
        <a:cs typeface="+mn-cs"/>
      </a:defRPr>
    </a:lvl8pPr>
    <a:lvl9pPr marL="3657600" algn="l" defTabSz="914400" rtl="0" eaLnBrk="1" latinLnBrk="0" hangingPunct="1">
      <a:defRPr sz="16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6600"/>
    <a:srgbClr val="FF00FF"/>
    <a:srgbClr val="FB1138"/>
    <a:srgbClr val="1159FB"/>
    <a:srgbClr val="FF9900"/>
    <a:srgbClr val="FFCC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548" autoAdjust="0"/>
  </p:normalViewPr>
  <p:slideViewPr>
    <p:cSldViewPr>
      <p:cViewPr varScale="1">
        <p:scale>
          <a:sx n="104" d="100"/>
          <a:sy n="104" d="100"/>
        </p:scale>
        <p:origin x="155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990"/>
    </p:cViewPr>
  </p:sorterViewPr>
  <p:notesViewPr>
    <p:cSldViewPr>
      <p:cViewPr varScale="1">
        <p:scale>
          <a:sx n="71" d="100"/>
          <a:sy n="71" d="100"/>
        </p:scale>
        <p:origin x="-3077" y="-77"/>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562FE4A-ECD5-4405-B638-86B08DE1C8F9}"/>
              </a:ext>
            </a:extLst>
          </p:cNvPr>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l" defTabSz="990600">
              <a:defRPr sz="1300">
                <a:latin typeface="Calibri" panose="020F0502020204030204" pitchFamily="34" charset="0"/>
              </a:defRPr>
            </a:lvl1pPr>
          </a:lstStyle>
          <a:p>
            <a:endParaRPr lang="de-DE" altLang="de-DE"/>
          </a:p>
        </p:txBody>
      </p:sp>
      <p:sp>
        <p:nvSpPr>
          <p:cNvPr id="3" name="Datumsplatzhalter 2">
            <a:extLst>
              <a:ext uri="{FF2B5EF4-FFF2-40B4-BE49-F238E27FC236}">
                <a16:creationId xmlns:a16="http://schemas.microsoft.com/office/drawing/2014/main" id="{2C62FD29-997B-46EE-900C-D6721706DD0E}"/>
              </a:ext>
            </a:extLst>
          </p:cNvPr>
          <p:cNvSpPr>
            <a:spLocks noGrp="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990600">
              <a:defRPr sz="1300">
                <a:latin typeface="Calibri" panose="020F0502020204030204" pitchFamily="34" charset="0"/>
              </a:defRPr>
            </a:lvl1pPr>
          </a:lstStyle>
          <a:p>
            <a:fld id="{D9994D61-9ED5-43A6-B67F-EC8713762524}" type="datetimeFigureOut">
              <a:rPr lang="de-DE" altLang="de-DE"/>
              <a:pPr/>
              <a:t>09.04.2023</a:t>
            </a:fld>
            <a:endParaRPr lang="de-DE" altLang="de-DE"/>
          </a:p>
        </p:txBody>
      </p:sp>
      <p:sp>
        <p:nvSpPr>
          <p:cNvPr id="4" name="Folienbildplatzhalter 3">
            <a:extLst>
              <a:ext uri="{FF2B5EF4-FFF2-40B4-BE49-F238E27FC236}">
                <a16:creationId xmlns:a16="http://schemas.microsoft.com/office/drawing/2014/main" id="{A859CA36-213D-4898-8CFA-FF41FFA25995}"/>
              </a:ext>
            </a:extLst>
          </p:cNvPr>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459DA8BE-1E8A-47D8-9ACA-E24E99853598}"/>
              </a:ext>
            </a:extLst>
          </p:cNvPr>
          <p:cNvSpPr>
            <a:spLocks noGrp="1"/>
          </p:cNvSpPr>
          <p:nvPr>
            <p:ph type="body" sz="quarter" idx="3"/>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0A722032-46BF-447A-A476-EED6576BECAB}"/>
              </a:ext>
            </a:extLst>
          </p:cNvPr>
          <p:cNvSpPr>
            <a:spLocks noGrp="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l" defTabSz="990600">
              <a:defRPr sz="1300">
                <a:latin typeface="Calibri" panose="020F0502020204030204" pitchFamily="34" charset="0"/>
              </a:defRPr>
            </a:lvl1pPr>
          </a:lstStyle>
          <a:p>
            <a:endParaRPr lang="de-DE" altLang="de-DE"/>
          </a:p>
        </p:txBody>
      </p:sp>
      <p:sp>
        <p:nvSpPr>
          <p:cNvPr id="7" name="Foliennummernplatzhalter 6">
            <a:extLst>
              <a:ext uri="{FF2B5EF4-FFF2-40B4-BE49-F238E27FC236}">
                <a16:creationId xmlns:a16="http://schemas.microsoft.com/office/drawing/2014/main" id="{5B5D49D9-98E6-4E72-8F50-96AFF05C1702}"/>
              </a:ext>
            </a:extLst>
          </p:cNvPr>
          <p:cNvSpPr>
            <a:spLocks noGrp="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990600">
              <a:defRPr sz="1300">
                <a:latin typeface="Calibri" panose="020F0502020204030204" pitchFamily="34" charset="0"/>
              </a:defRPr>
            </a:lvl1pPr>
          </a:lstStyle>
          <a:p>
            <a:fld id="{F91A58C0-5B2A-41AE-9787-3F0869685F4F}"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8660D70-22A0-4BF2-B95D-D14FE8D30582}"/>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5" name="Rectangle 3">
            <a:extLst>
              <a:ext uri="{FF2B5EF4-FFF2-40B4-BE49-F238E27FC236}">
                <a16:creationId xmlns:a16="http://schemas.microsoft.com/office/drawing/2014/main" id="{76D181A0-88D2-4E34-9B26-EEA51BF7995E}"/>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75169352-7E58-45BB-9223-5EC2D7C71D4B}"/>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7" name="Rectangle 3">
            <a:extLst>
              <a:ext uri="{FF2B5EF4-FFF2-40B4-BE49-F238E27FC236}">
                <a16:creationId xmlns:a16="http://schemas.microsoft.com/office/drawing/2014/main" id="{4512DBD1-12EC-499E-ABC8-3E28287F5F9E}"/>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FBA18AE9-0B4F-420D-AE95-3EA0CA1CC2F9}"/>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5" name="Rectangle 3">
            <a:extLst>
              <a:ext uri="{FF2B5EF4-FFF2-40B4-BE49-F238E27FC236}">
                <a16:creationId xmlns:a16="http://schemas.microsoft.com/office/drawing/2014/main" id="{0F9CE492-A9AA-422D-B2AC-092C9BB6F39F}"/>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93528851-B8D3-4802-83C2-8357A9D80FBC}"/>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3" name="Rectangle 3">
            <a:extLst>
              <a:ext uri="{FF2B5EF4-FFF2-40B4-BE49-F238E27FC236}">
                <a16:creationId xmlns:a16="http://schemas.microsoft.com/office/drawing/2014/main" id="{BEA31F13-CC93-414A-A933-81FB35ABA823}"/>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FCAC585D-E092-45C6-B5D4-125F67A2B268}"/>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8C74817-D746-4541-9330-0A197DC83E48}"/>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8BA01473-D092-49D3-A193-5010F6868954}"/>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5" name="Rectangle 3">
            <a:extLst>
              <a:ext uri="{FF2B5EF4-FFF2-40B4-BE49-F238E27FC236}">
                <a16:creationId xmlns:a16="http://schemas.microsoft.com/office/drawing/2014/main" id="{E375DDC0-C8FC-4DE5-B6A2-418DB49FD1CF}"/>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B4528AAF-AFEF-4A4B-8B2D-C51A084199D3}"/>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3" name="Rectangle 3">
            <a:extLst>
              <a:ext uri="{FF2B5EF4-FFF2-40B4-BE49-F238E27FC236}">
                <a16:creationId xmlns:a16="http://schemas.microsoft.com/office/drawing/2014/main" id="{B2EF504C-5D75-4C38-8AED-A5F1230524BC}"/>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18066A9-D574-4A89-877C-6669010A211A}"/>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1" name="Rectangle 3">
            <a:extLst>
              <a:ext uri="{FF2B5EF4-FFF2-40B4-BE49-F238E27FC236}">
                <a16:creationId xmlns:a16="http://schemas.microsoft.com/office/drawing/2014/main" id="{A66E85C6-218F-4C9A-8389-8571E5CCC632}"/>
              </a:ext>
            </a:extLst>
          </p:cNvPr>
          <p:cNvSpPr txBox="1">
            <a:spLocks noGrp="1" noChangeArrowheads="1"/>
          </p:cNvSpPr>
          <p:nvPr>
            <p:ph type="body" idx="1"/>
          </p:nvPr>
        </p:nvSpPr>
        <p:spPr>
          <a:ln/>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0C292FC-D0D7-4817-8FBC-EA79A061EF3E}"/>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9" name="Rectangle 3">
            <a:extLst>
              <a:ext uri="{FF2B5EF4-FFF2-40B4-BE49-F238E27FC236}">
                <a16:creationId xmlns:a16="http://schemas.microsoft.com/office/drawing/2014/main" id="{76B5C17B-34A1-4487-A618-36F31F80A548}"/>
              </a:ext>
            </a:extLst>
          </p:cNvPr>
          <p:cNvSpPr txBox="1">
            <a:spLocks noGrp="1" noChangeArrowheads="1"/>
          </p:cNvSpPr>
          <p:nvPr>
            <p:ph type="body" idx="1"/>
          </p:nvPr>
        </p:nvSpPr>
        <p:spPr>
          <a:ln/>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21244E8-D37E-43F0-9750-F35BC02081CC}"/>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7" name="Rectangle 3">
            <a:extLst>
              <a:ext uri="{FF2B5EF4-FFF2-40B4-BE49-F238E27FC236}">
                <a16:creationId xmlns:a16="http://schemas.microsoft.com/office/drawing/2014/main" id="{52FE140D-D414-4EAD-AA2C-748B175DE0CC}"/>
              </a:ext>
            </a:extLst>
          </p:cNvPr>
          <p:cNvSpPr txBox="1">
            <a:spLocks noGrp="1" noChangeArrowheads="1"/>
          </p:cNvSpPr>
          <p:nvPr>
            <p:ph type="body" idx="1"/>
          </p:nvPr>
        </p:nvSpPr>
        <p:spPr>
          <a:ln/>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1CDC0470-1F3B-42E9-8D7F-16F9A3E04C82}"/>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5" name="Rectangle 3">
            <a:extLst>
              <a:ext uri="{FF2B5EF4-FFF2-40B4-BE49-F238E27FC236}">
                <a16:creationId xmlns:a16="http://schemas.microsoft.com/office/drawing/2014/main" id="{9C7EFE50-ECD6-46F4-8F2B-54A88EFA5266}"/>
              </a:ext>
            </a:extLst>
          </p:cNvPr>
          <p:cNvSpPr txBox="1">
            <a:spLocks noGrp="1" noChangeArrowheads="1"/>
          </p:cNvSpPr>
          <p:nvPr>
            <p:ph type="body" idx="1"/>
          </p:nvPr>
        </p:nvSpPr>
        <p:spPr>
          <a:ln/>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60F1CB3B-099F-4095-BE89-CD74E4AF91E9}"/>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1" name="Rectangle 3">
            <a:extLst>
              <a:ext uri="{FF2B5EF4-FFF2-40B4-BE49-F238E27FC236}">
                <a16:creationId xmlns:a16="http://schemas.microsoft.com/office/drawing/2014/main" id="{47FAAB9D-7CA1-42B9-82BB-AE569E27B7F8}"/>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F7A0BFF6-E1AC-4EB4-9A7C-76C62A65587E}"/>
              </a:ext>
            </a:extLst>
          </p:cNvPr>
          <p:cNvSpPr txBox="1">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79" name="Rectangle 3">
            <a:extLst>
              <a:ext uri="{FF2B5EF4-FFF2-40B4-BE49-F238E27FC236}">
                <a16:creationId xmlns:a16="http://schemas.microsoft.com/office/drawing/2014/main" id="{A240CC37-C5CB-4FFF-AC18-3FF45DA91B27}"/>
              </a:ext>
            </a:extLst>
          </p:cNvPr>
          <p:cNvSpPr txBox="1">
            <a:spLocks noGrp="1" noChangeArrowheads="1"/>
          </p:cNvSpPr>
          <p:nvPr>
            <p:ph type="body" idx="1"/>
          </p:nvPr>
        </p:nvSpPr>
        <p:spPr>
          <a:ln/>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4ED37-3A1F-4190-8457-F6F102A57A44}"/>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1B612E6-E612-4C33-8720-DE4FC1DF8DBF}"/>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0403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F0FB6-D0E8-4830-AE1C-E972826516FF}"/>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ED51E3FF-4981-44A7-A8E1-1D372BEB8625}"/>
              </a:ext>
            </a:extLst>
          </p:cNvPr>
          <p:cNvSpPr>
            <a:spLocks noGrp="1"/>
          </p:cNvSpPr>
          <p:nvPr>
            <p:ph type="body" orient="vert" idx="1"/>
          </p:nvPr>
        </p:nvSpPr>
        <p:spPr>
          <a:xfrm>
            <a:off x="628650" y="1825625"/>
            <a:ext cx="78867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434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44071D2-F1C3-494B-9A6D-CCD09B594FEC}"/>
              </a:ext>
            </a:extLst>
          </p:cNvPr>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FB68AAF-B30D-4E17-9C87-1326EB2443FF}"/>
              </a:ext>
            </a:extLst>
          </p:cNvPr>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8480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D5ADB-E87F-44E5-A14B-4C247AF35639}"/>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05302A26-1EE7-436A-A84C-BA859569A28F}"/>
              </a:ext>
            </a:extLst>
          </p:cNvPr>
          <p:cNvSpPr>
            <a:spLocks noGrp="1"/>
          </p:cNvSpPr>
          <p:nvPr>
            <p:ph type="body"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6611DF8-501D-46F4-BDCD-F1CAAE5B96CC}"/>
              </a:ext>
            </a:extLst>
          </p:cNvPr>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75352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92CAD-A37C-427B-A3B3-7D85CD818F6F}"/>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Tabellenplatzhalter 2">
            <a:extLst>
              <a:ext uri="{FF2B5EF4-FFF2-40B4-BE49-F238E27FC236}">
                <a16:creationId xmlns:a16="http://schemas.microsoft.com/office/drawing/2014/main" id="{507DFE12-6BE0-4057-8400-E8012041EBB4}"/>
              </a:ext>
            </a:extLst>
          </p:cNvPr>
          <p:cNvSpPr>
            <a:spLocks noGrp="1"/>
          </p:cNvSpPr>
          <p:nvPr>
            <p:ph type="tbl" idx="1"/>
          </p:nvPr>
        </p:nvSpPr>
        <p:spPr>
          <a:xfrm>
            <a:off x="628650" y="1825625"/>
            <a:ext cx="7886700" cy="4351338"/>
          </a:xfrm>
          <a:prstGeom prst="rect">
            <a:avLst/>
          </a:prstGeom>
        </p:spPr>
        <p:txBody>
          <a:bodyPr/>
          <a:lstStyle/>
          <a:p>
            <a:endParaRPr lang="de-DE"/>
          </a:p>
        </p:txBody>
      </p:sp>
    </p:spTree>
    <p:extLst>
      <p:ext uri="{BB962C8B-B14F-4D97-AF65-F5344CB8AC3E}">
        <p14:creationId xmlns:p14="http://schemas.microsoft.com/office/powerpoint/2010/main" val="210877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0D84A-1A82-4D2D-91D9-65691450BFB7}"/>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83E019D5-E843-48C9-87DE-9F1F43BC8688}"/>
              </a:ext>
            </a:extLst>
          </p:cNvPr>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8814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ECEFB-E130-43D8-964F-54CEC7F8757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FF9A53B-FBC5-4A2B-8EB9-19EB8181AF0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81959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0656B-5770-4494-922B-AFFF7915BADE}"/>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7A41822E-B0BE-4C06-9C3E-D68994667410}"/>
              </a:ext>
            </a:extLst>
          </p:cNvPr>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D6F8050-565F-4E5A-8B40-327DF6107F6E}"/>
              </a:ext>
            </a:extLst>
          </p:cNvPr>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3714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D85E-F849-4602-A0E4-AE4B234C7A21}"/>
              </a:ext>
            </a:extLst>
          </p:cNvPr>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BF14CFCE-2AB3-48C4-9237-ED03FE28445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070E53F-C9AB-47FC-A2CE-BED215A21D10}"/>
              </a:ext>
            </a:extLst>
          </p:cNvPr>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46B5806-AD63-4B39-A1D7-0891DEF0625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5328430-67E4-4989-B6EB-8E9197208726}"/>
              </a:ext>
            </a:extLst>
          </p:cNvPr>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8544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55AF8-AE61-4850-876E-5D807DB80C93}"/>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379491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2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81ADC-36EF-457F-A2CD-5B62163D928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240F53B-1212-42FA-9DCE-3F4E1FC7B69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AB6772B-B306-485D-9F1F-0838C8FF091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73931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56923-D019-4E3D-B834-355E79EB622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332389A-6962-415F-8181-BDC5B59ED73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7FF7DA6-AC7A-4E7A-8E08-085E4B21D2E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76359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E4C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2800" kern="1200">
          <a:solidFill>
            <a:schemeClr val="tx1"/>
          </a:solidFill>
          <a:latin typeface="+mj-lt"/>
          <a:ea typeface="+mj-ea"/>
          <a:cs typeface="+mj-cs"/>
        </a:defRPr>
      </a:lvl1pPr>
      <a:lvl2pPr algn="ctr" rtl="0" fontAlgn="base">
        <a:spcBef>
          <a:spcPct val="0"/>
        </a:spcBef>
        <a:spcAft>
          <a:spcPct val="0"/>
        </a:spcAft>
        <a:defRPr sz="2800">
          <a:solidFill>
            <a:schemeClr val="tx1"/>
          </a:solidFill>
          <a:latin typeface="Comic Sans MS" panose="030F0702030302020204" pitchFamily="66" charset="0"/>
        </a:defRPr>
      </a:lvl2pPr>
      <a:lvl3pPr algn="ctr" rtl="0" fontAlgn="base">
        <a:spcBef>
          <a:spcPct val="0"/>
        </a:spcBef>
        <a:spcAft>
          <a:spcPct val="0"/>
        </a:spcAft>
        <a:defRPr sz="2800">
          <a:solidFill>
            <a:schemeClr val="tx1"/>
          </a:solidFill>
          <a:latin typeface="Comic Sans MS" panose="030F0702030302020204" pitchFamily="66" charset="0"/>
        </a:defRPr>
      </a:lvl3pPr>
      <a:lvl4pPr algn="ctr" rtl="0" fontAlgn="base">
        <a:spcBef>
          <a:spcPct val="0"/>
        </a:spcBef>
        <a:spcAft>
          <a:spcPct val="0"/>
        </a:spcAft>
        <a:defRPr sz="2800">
          <a:solidFill>
            <a:schemeClr val="tx1"/>
          </a:solidFill>
          <a:latin typeface="Comic Sans MS" panose="030F0702030302020204" pitchFamily="66" charset="0"/>
        </a:defRPr>
      </a:lvl4pPr>
      <a:lvl5pPr algn="ctr" rtl="0" fontAlgn="base">
        <a:spcBef>
          <a:spcPct val="0"/>
        </a:spcBef>
        <a:spcAft>
          <a:spcPct val="0"/>
        </a:spcAft>
        <a:defRPr sz="2800">
          <a:solidFill>
            <a:schemeClr val="tx1"/>
          </a:solidFill>
          <a:latin typeface="Comic Sans MS" panose="030F0702030302020204" pitchFamily="66" charset="0"/>
        </a:defRPr>
      </a:lvl5pPr>
      <a:lvl6pPr marL="457200" algn="ctr" rtl="0" fontAlgn="base">
        <a:spcBef>
          <a:spcPct val="0"/>
        </a:spcBef>
        <a:spcAft>
          <a:spcPct val="0"/>
        </a:spcAft>
        <a:defRPr sz="2800">
          <a:solidFill>
            <a:schemeClr val="tx1"/>
          </a:solidFill>
          <a:latin typeface="Comic Sans MS" panose="030F0702030302020204" pitchFamily="66" charset="0"/>
        </a:defRPr>
      </a:lvl6pPr>
      <a:lvl7pPr marL="914400" algn="ctr" rtl="0" fontAlgn="base">
        <a:spcBef>
          <a:spcPct val="0"/>
        </a:spcBef>
        <a:spcAft>
          <a:spcPct val="0"/>
        </a:spcAft>
        <a:defRPr sz="2800">
          <a:solidFill>
            <a:schemeClr val="tx1"/>
          </a:solidFill>
          <a:latin typeface="Comic Sans MS" panose="030F0702030302020204" pitchFamily="66" charset="0"/>
        </a:defRPr>
      </a:lvl7pPr>
      <a:lvl8pPr marL="1371600" algn="ctr" rtl="0" fontAlgn="base">
        <a:spcBef>
          <a:spcPct val="0"/>
        </a:spcBef>
        <a:spcAft>
          <a:spcPct val="0"/>
        </a:spcAft>
        <a:defRPr sz="2800">
          <a:solidFill>
            <a:schemeClr val="tx1"/>
          </a:solidFill>
          <a:latin typeface="Comic Sans MS" panose="030F0702030302020204" pitchFamily="66" charset="0"/>
        </a:defRPr>
      </a:lvl8pPr>
      <a:lvl9pPr marL="1828800" algn="ctr" rtl="0" fontAlgn="base">
        <a:spcBef>
          <a:spcPct val="0"/>
        </a:spcBef>
        <a:spcAft>
          <a:spcPct val="0"/>
        </a:spcAft>
        <a:defRPr sz="2800">
          <a:solidFill>
            <a:schemeClr val="tx1"/>
          </a:solidFill>
          <a:latin typeface="Comic Sans MS" panose="030F0702030302020204" pitchFamily="66"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image" Target="../media/image40.jpe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47.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image" Target="../media/image50.emf"/><Relationship Id="rId4" Type="http://schemas.openxmlformats.org/officeDocument/2006/relationships/oleObject" Target="../embeddings/oleObject4.bin"/><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8.jpe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1.png"/><Relationship Id="rId5" Type="http://schemas.openxmlformats.org/officeDocument/2006/relationships/image" Target="../media/image57.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www.wirsindheller.de/Lumen-zu-Lux-Umrechnung.128.0.html" TargetMode="External"/><Relationship Id="rId2" Type="http://schemas.openxmlformats.org/officeDocument/2006/relationships/hyperlink" Target="http://www.wirsindheller.de/" TargetMode="Externa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hyperlink" Target="http://www.wirsindheller.de/Lumen-zu-Lux-Umrechnung.128.0.html" TargetMode="External"/><Relationship Id="rId2" Type="http://schemas.openxmlformats.org/officeDocument/2006/relationships/hyperlink" Target="http://www.wirsindheller.de/" TargetMode="Externa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5.wmf"/><Relationship Id="rId5" Type="http://schemas.openxmlformats.org/officeDocument/2006/relationships/oleObject" Target="../embeddings/oleObject6.bin"/><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www.horbiradio.de/Dokumente%20Lampen/Kauf.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zz.ch/nzzas/nzz-am-sonntag/wissen-licht-und-schatten-von-led-lampen-ld.6216" TargetMode="External"/><Relationship Id="rId2" Type="http://schemas.openxmlformats.org/officeDocument/2006/relationships/hyperlink" Target="http://www.pro-retina.de/newsletter/2017/led-lampen-schadet-blaues-licht-den-augen" TargetMode="External"/><Relationship Id="rId1" Type="http://schemas.openxmlformats.org/officeDocument/2006/relationships/slideLayout" Target="../slideLayouts/slideLayout2.xml"/><Relationship Id="rId5" Type="http://schemas.openxmlformats.org/officeDocument/2006/relationships/hyperlink" Target="http://fastvoice.net/2015/10/19/leuchten-leds-meistens-blau-und-sind-led-leuchten-oekologisch-bedenklich/" TargetMode="External"/><Relationship Id="rId4" Type="http://schemas.openxmlformats.org/officeDocument/2006/relationships/hyperlink" Target="https://www.baua.de/DE/Angebote/Publikationen/Berichte/F2115.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6.xml"/><Relationship Id="rId7" Type="http://schemas.openxmlformats.org/officeDocument/2006/relationships/image" Target="../media/image82.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1.png"/><Relationship Id="rId5" Type="http://schemas.openxmlformats.org/officeDocument/2006/relationships/image" Target="../media/image84.emf"/><Relationship Id="rId4" Type="http://schemas.openxmlformats.org/officeDocument/2006/relationships/oleObject" Target="../embeddings/oleObject8.bin"/></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90.emf"/><Relationship Id="rId4" Type="http://schemas.openxmlformats.org/officeDocument/2006/relationships/oleObject" Target="../embeddings/oleObject9.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91.emf"/><Relationship Id="rId4" Type="http://schemas.openxmlformats.org/officeDocument/2006/relationships/oleObject" Target="../embeddings/oleObject10.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0.xml"/><Relationship Id="rId7" Type="http://schemas.openxmlformats.org/officeDocument/2006/relationships/image" Target="../media/image93.e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92.emf"/><Relationship Id="rId4" Type="http://schemas.openxmlformats.org/officeDocument/2006/relationships/oleObject" Target="../embeddings/oleObject11.bin"/><Relationship Id="rId9" Type="http://schemas.openxmlformats.org/officeDocument/2006/relationships/image" Target="../media/image94.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95.emf"/><Relationship Id="rId4" Type="http://schemas.openxmlformats.org/officeDocument/2006/relationships/oleObject" Target="../embeddings/oleObject14.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96.emf"/><Relationship Id="rId4" Type="http://schemas.openxmlformats.org/officeDocument/2006/relationships/oleObject" Target="../embeddings/oleObject15.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97.e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5" descr="LogoEner">
            <a:extLst>
              <a:ext uri="{FF2B5EF4-FFF2-40B4-BE49-F238E27FC236}">
                <a16:creationId xmlns:a16="http://schemas.microsoft.com/office/drawing/2014/main" id="{10ED3A37-D692-4775-B197-6A1BCBDE53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688" y="4149725"/>
            <a:ext cx="179863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1029">
            <a:extLst>
              <a:ext uri="{FF2B5EF4-FFF2-40B4-BE49-F238E27FC236}">
                <a16:creationId xmlns:a16="http://schemas.microsoft.com/office/drawing/2014/main" id="{9718B33F-0141-452C-B364-41BE981A6F87}"/>
              </a:ext>
            </a:extLst>
          </p:cNvPr>
          <p:cNvSpPr txBox="1">
            <a:spLocks noChangeArrowheads="1"/>
          </p:cNvSpPr>
          <p:nvPr/>
        </p:nvSpPr>
        <p:spPr bwMode="auto">
          <a:xfrm>
            <a:off x="1439863" y="769938"/>
            <a:ext cx="5976937" cy="669925"/>
          </a:xfrm>
          <a:prstGeom prst="rect">
            <a:avLst/>
          </a:prstGeom>
          <a:solidFill>
            <a:srgbClr val="FFFF00"/>
          </a:solidFill>
          <a:ln w="2857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3600">
                <a:latin typeface="Arial" panose="020B0604020202020204" pitchFamily="34" charset="0"/>
              </a:rPr>
              <a:t>Glühlampe adé – was nun?</a:t>
            </a:r>
          </a:p>
        </p:txBody>
      </p:sp>
      <p:sp>
        <p:nvSpPr>
          <p:cNvPr id="108550" name="Text Box 1030">
            <a:extLst>
              <a:ext uri="{FF2B5EF4-FFF2-40B4-BE49-F238E27FC236}">
                <a16:creationId xmlns:a16="http://schemas.microsoft.com/office/drawing/2014/main" id="{7CA104C7-97B8-4652-8EFA-D64B51736AEF}"/>
              </a:ext>
            </a:extLst>
          </p:cNvPr>
          <p:cNvSpPr txBox="1">
            <a:spLocks noChangeArrowheads="1"/>
          </p:cNvSpPr>
          <p:nvPr/>
        </p:nvSpPr>
        <p:spPr bwMode="auto">
          <a:xfrm>
            <a:off x="971550" y="2133600"/>
            <a:ext cx="7345363"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de-DE" altLang="de-DE" sz="1800" b="1" dirty="0">
                <a:latin typeface="Arial" panose="020B0604020202020204" pitchFamily="34" charset="0"/>
              </a:rPr>
              <a:t>Veranstalter:  Bund Naturschutz, Arbeitsgruppe Neue Energie</a:t>
            </a:r>
          </a:p>
          <a:p>
            <a:pPr algn="l" eaLnBrk="0" hangingPunct="0"/>
            <a:r>
              <a:rPr lang="de-DE" altLang="de-DE" sz="1800" b="1" dirty="0">
                <a:latin typeface="Arial" panose="020B0604020202020204" pitchFamily="34" charset="0"/>
              </a:rPr>
              <a:t>				in Kooperation mit der VHS</a:t>
            </a:r>
            <a:r>
              <a:rPr lang="de-DE" altLang="de-DE" sz="1800" dirty="0">
                <a:latin typeface="Arial" panose="020B0604020202020204" pitchFamily="34" charset="0"/>
              </a:rPr>
              <a:t> </a:t>
            </a:r>
            <a:endParaRPr lang="de-DE" altLang="de-DE" sz="1800" b="1" dirty="0">
              <a:latin typeface="Arial" panose="020B0604020202020204" pitchFamily="34" charset="0"/>
            </a:endParaRPr>
          </a:p>
          <a:p>
            <a:pPr algn="l" eaLnBrk="0" hangingPunct="0"/>
            <a:endParaRPr lang="de-DE" altLang="de-DE" sz="1800" b="1" dirty="0">
              <a:latin typeface="Arial" panose="020B0604020202020204" pitchFamily="34" charset="0"/>
            </a:endParaRPr>
          </a:p>
          <a:p>
            <a:pPr algn="l" eaLnBrk="0" hangingPunct="0"/>
            <a:r>
              <a:rPr lang="de-DE" altLang="de-DE" sz="1800" dirty="0">
                <a:latin typeface="Arial" panose="020B0604020202020204" pitchFamily="34" charset="0"/>
              </a:rPr>
              <a:t>Vortragende: Dr. Karl-Peter Frohmader, Heinz Horbaschek</a:t>
            </a:r>
          </a:p>
          <a:p>
            <a:pPr algn="l" eaLnBrk="0" hangingPunct="0"/>
            <a:endParaRPr lang="de-DE" altLang="de-DE" sz="1800" dirty="0">
              <a:latin typeface="Arial" panose="020B0604020202020204" pitchFamily="34" charset="0"/>
            </a:endParaRPr>
          </a:p>
          <a:p>
            <a:pPr algn="l" eaLnBrk="0" hangingPunct="0"/>
            <a:r>
              <a:rPr lang="de-DE" altLang="de-DE" sz="1800" dirty="0">
                <a:latin typeface="Arial" panose="020B0604020202020204" pitchFamily="34" charset="0"/>
              </a:rPr>
              <a:t>	in Zusammenarbeit mit Johannes </a:t>
            </a:r>
            <a:r>
              <a:rPr lang="de-DE" altLang="de-DE" sz="1800" dirty="0" err="1">
                <a:latin typeface="Arial" panose="020B0604020202020204" pitchFamily="34" charset="0"/>
              </a:rPr>
              <a:t>Kollinger</a:t>
            </a:r>
            <a:r>
              <a:rPr lang="de-DE" altLang="de-DE" sz="1800" dirty="0">
                <a:latin typeface="Arial" panose="020B0604020202020204" pitchFamily="34" charset="0"/>
              </a:rPr>
              <a:t>, </a:t>
            </a:r>
            <a:r>
              <a:rPr lang="de-DE" altLang="de-DE" dirty="0">
                <a:latin typeface="Arial" panose="020B0604020202020204" pitchFamily="34" charset="0"/>
              </a:rPr>
              <a:t>Agenda 21,</a:t>
            </a:r>
            <a:br>
              <a:rPr lang="de-DE" altLang="de-DE" dirty="0">
                <a:latin typeface="Arial" panose="020B0604020202020204" pitchFamily="34" charset="0"/>
              </a:rPr>
            </a:br>
            <a:r>
              <a:rPr lang="de-DE" altLang="de-DE" dirty="0">
                <a:latin typeface="Arial" panose="020B0604020202020204" pitchFamily="34" charset="0"/>
              </a:rPr>
              <a:t>                                                                                                 Herzogenaurach</a:t>
            </a:r>
          </a:p>
          <a:p>
            <a:pPr algn="l" eaLnBrk="0" hangingPunct="0"/>
            <a:endParaRPr lang="de-DE" altLang="de-DE" dirty="0">
              <a:latin typeface="Arial" panose="020B0604020202020204" pitchFamily="34" charset="0"/>
            </a:endParaRPr>
          </a:p>
          <a:p>
            <a:pPr algn="l" eaLnBrk="0" hangingPunct="0"/>
            <a:endParaRPr lang="de-DE" altLang="de-DE" sz="1800" dirty="0">
              <a:latin typeface="Arial" panose="020B0604020202020204" pitchFamily="34" charset="0"/>
            </a:endParaRPr>
          </a:p>
          <a:p>
            <a:pPr algn="l" eaLnBrk="0" hangingPunct="0"/>
            <a:endParaRPr lang="de-DE" altLang="de-DE" sz="1800" dirty="0">
              <a:latin typeface="Arial" panose="020B0604020202020204" pitchFamily="34" charset="0"/>
            </a:endParaRPr>
          </a:p>
          <a:p>
            <a:pPr algn="l" eaLnBrk="0" hangingPunct="0"/>
            <a:endParaRPr lang="de-DE" altLang="de-DE" sz="1800" dirty="0">
              <a:latin typeface="Arial" panose="020B0604020202020204" pitchFamily="34" charset="0"/>
            </a:endParaRPr>
          </a:p>
          <a:p>
            <a:pPr algn="l" eaLnBrk="0" hangingPunct="0"/>
            <a:endParaRPr lang="de-DE" altLang="de-DE" sz="1800" dirty="0">
              <a:latin typeface="Arial" panose="020B0604020202020204" pitchFamily="34" charset="0"/>
            </a:endParaRPr>
          </a:p>
          <a:p>
            <a:pPr algn="l" eaLnBrk="0" hangingPunct="0"/>
            <a:r>
              <a:rPr lang="de-DE" altLang="de-DE" sz="1800" dirty="0">
                <a:latin typeface="Arial" panose="020B0604020202020204" pitchFamily="34" charset="0"/>
              </a:rPr>
              <a:t>Hervorgegangen aus einem Projekt mit dem Albert-Schweitzer-Gymnasium Erlangen für den Umweltschultag 2013</a:t>
            </a:r>
          </a:p>
        </p:txBody>
      </p:sp>
      <p:pic>
        <p:nvPicPr>
          <p:cNvPr id="108553" name="Picture 1033" descr="Emblem AGNE_BN">
            <a:extLst>
              <a:ext uri="{FF2B5EF4-FFF2-40B4-BE49-F238E27FC236}">
                <a16:creationId xmlns:a16="http://schemas.microsoft.com/office/drawing/2014/main" id="{FEDD8B8D-2310-4506-8C78-C947BC647DC3}"/>
              </a:ext>
            </a:extLst>
          </p:cNvPr>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a:stretch>
            <a:fillRect/>
          </a:stretch>
        </p:blipFill>
        <p:spPr bwMode="auto">
          <a:xfrm>
            <a:off x="179388" y="188913"/>
            <a:ext cx="11969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1034" descr="BN Logo">
            <a:extLst>
              <a:ext uri="{FF2B5EF4-FFF2-40B4-BE49-F238E27FC236}">
                <a16:creationId xmlns:a16="http://schemas.microsoft.com/office/drawing/2014/main" id="{FBAF540B-3526-42B8-B737-5339723AF4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3800" y="228600"/>
            <a:ext cx="1379538" cy="1344613"/>
          </a:xfrm>
          <a:prstGeom prst="rect">
            <a:avLst/>
          </a:prstGeom>
          <a:noFill/>
          <a:extLst>
            <a:ext uri="{909E8E84-426E-40DD-AFC4-6F175D3DCCD1}">
              <a14:hiddenFill xmlns:a14="http://schemas.microsoft.com/office/drawing/2010/main">
                <a:solidFill>
                  <a:srgbClr val="FFFFFF"/>
                </a:solidFill>
              </a14:hiddenFill>
            </a:ext>
          </a:extLst>
        </p:spPr>
      </p:pic>
      <p:sp>
        <p:nvSpPr>
          <p:cNvPr id="108555" name="Text Box 1035">
            <a:extLst>
              <a:ext uri="{FF2B5EF4-FFF2-40B4-BE49-F238E27FC236}">
                <a16:creationId xmlns:a16="http://schemas.microsoft.com/office/drawing/2014/main" id="{32EBFA74-8CDF-40BF-8147-8D6EA24DAE30}"/>
              </a:ext>
            </a:extLst>
          </p:cNvPr>
          <p:cNvSpPr txBox="1">
            <a:spLocks noChangeArrowheads="1"/>
          </p:cNvSpPr>
          <p:nvPr/>
        </p:nvSpPr>
        <p:spPr bwMode="auto">
          <a:xfrm>
            <a:off x="3744131" y="6546035"/>
            <a:ext cx="1800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200" dirty="0"/>
              <a:t>Updates  </a:t>
            </a:r>
            <a:r>
              <a:rPr lang="de-DE" altLang="de-DE" sz="1200" dirty="0" smtClean="0"/>
              <a:t>11.2.2014</a:t>
            </a:r>
            <a:r>
              <a:rPr lang="de-DE" altLang="de-DE" sz="1000" dirty="0" smtClean="0"/>
              <a:t>;     </a:t>
            </a:r>
            <a:endParaRPr lang="de-DE" altLang="de-DE" sz="1000" dirty="0"/>
          </a:p>
        </p:txBody>
      </p:sp>
      <p:sp>
        <p:nvSpPr>
          <p:cNvPr id="2" name="Textfeld 1">
            <a:extLst>
              <a:ext uri="{FF2B5EF4-FFF2-40B4-BE49-F238E27FC236}">
                <a16:creationId xmlns:a16="http://schemas.microsoft.com/office/drawing/2014/main" id="{71F6771A-26F7-4489-82B1-A2E7B751B2C0}"/>
              </a:ext>
            </a:extLst>
          </p:cNvPr>
          <p:cNvSpPr txBox="1"/>
          <p:nvPr/>
        </p:nvSpPr>
        <p:spPr>
          <a:xfrm>
            <a:off x="5364088" y="6544514"/>
            <a:ext cx="1008112" cy="276999"/>
          </a:xfrm>
          <a:prstGeom prst="rect">
            <a:avLst/>
          </a:prstGeom>
          <a:noFill/>
        </p:spPr>
        <p:txBody>
          <a:bodyPr wrap="square" rtlCol="0">
            <a:spAutoFit/>
          </a:bodyPr>
          <a:lstStyle/>
          <a:p>
            <a:r>
              <a:rPr lang="de-DE" sz="1200" dirty="0"/>
              <a:t>30.12.2017; </a:t>
            </a:r>
          </a:p>
        </p:txBody>
      </p:sp>
      <p:sp>
        <p:nvSpPr>
          <p:cNvPr id="9" name="Textfeld 8">
            <a:extLst>
              <a:ext uri="{FF2B5EF4-FFF2-40B4-BE49-F238E27FC236}">
                <a16:creationId xmlns:a16="http://schemas.microsoft.com/office/drawing/2014/main" id="{71F6771A-26F7-4489-82B1-A2E7B751B2C0}"/>
              </a:ext>
            </a:extLst>
          </p:cNvPr>
          <p:cNvSpPr txBox="1"/>
          <p:nvPr/>
        </p:nvSpPr>
        <p:spPr>
          <a:xfrm>
            <a:off x="6355668" y="6542993"/>
            <a:ext cx="2376264" cy="276999"/>
          </a:xfrm>
          <a:prstGeom prst="rect">
            <a:avLst/>
          </a:prstGeom>
          <a:noFill/>
        </p:spPr>
        <p:txBody>
          <a:bodyPr wrap="square" rtlCol="0">
            <a:spAutoFit/>
          </a:bodyPr>
          <a:lstStyle/>
          <a:p>
            <a:pPr algn="l"/>
            <a:r>
              <a:rPr lang="de-DE" sz="1200" smtClean="0"/>
              <a:t>20.12.2020  </a:t>
            </a:r>
            <a:r>
              <a:rPr lang="de-DE" sz="1200" b="1" smtClean="0">
                <a:solidFill>
                  <a:schemeClr val="accent6"/>
                </a:solidFill>
              </a:rPr>
              <a:t>09.04.2023</a:t>
            </a:r>
            <a:r>
              <a:rPr lang="de-DE" sz="1200" smtClean="0"/>
              <a:t> </a:t>
            </a:r>
            <a:endParaRPr lang="de-DE"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Inhaltsplatzhalter 2">
            <a:extLst>
              <a:ext uri="{FF2B5EF4-FFF2-40B4-BE49-F238E27FC236}">
                <a16:creationId xmlns:a16="http://schemas.microsoft.com/office/drawing/2014/main" id="{F8751E69-20D9-4136-8DF1-7D744BEE5C19}"/>
              </a:ext>
            </a:extLst>
          </p:cNvPr>
          <p:cNvSpPr>
            <a:spLocks noGrp="1"/>
          </p:cNvSpPr>
          <p:nvPr>
            <p:ph idx="4294967295"/>
          </p:nvPr>
        </p:nvSpPr>
        <p:spPr bwMode="auto">
          <a:xfrm>
            <a:off x="468313" y="1557338"/>
            <a:ext cx="8229600" cy="4525962"/>
          </a:xfrm>
          <a:prstGeom prst="rect">
            <a:avLst/>
          </a:prstGeom>
          <a:solidFill>
            <a:srgbClr val="FFFFFF"/>
          </a:solidFill>
          <a:ln>
            <a:solidFill>
              <a:srgbClr val="000000"/>
            </a:solidFill>
            <a:miter lim="800000"/>
            <a:headEnd/>
            <a:tailEnd/>
          </a:ln>
        </p:spPr>
        <p:txBody>
          <a:bodyPr/>
          <a:lstStyle/>
          <a:p>
            <a:pPr marL="0" indent="0">
              <a:buFontTx/>
              <a:buNone/>
            </a:pPr>
            <a:r>
              <a:rPr lang="de-DE" altLang="de-DE" sz="2400"/>
              <a:t>Der </a:t>
            </a:r>
            <a:r>
              <a:rPr lang="de-DE" altLang="de-DE" sz="2400" b="1">
                <a:solidFill>
                  <a:srgbClr val="CC0000"/>
                </a:solidFill>
              </a:rPr>
              <a:t>Lichtstrom</a:t>
            </a:r>
            <a:r>
              <a:rPr lang="de-DE" altLang="de-DE" sz="2400"/>
              <a:t> beschreibt die gesamte abgegebene Lichtleistung (in lm), die in die gesamte Umgebung von der Lichtquelle abgegeben wird.</a:t>
            </a:r>
          </a:p>
          <a:p>
            <a:pPr marL="0" indent="0">
              <a:buFontTx/>
              <a:buNone/>
            </a:pPr>
            <a:endParaRPr lang="de-DE" altLang="de-DE" sz="2400"/>
          </a:p>
          <a:p>
            <a:pPr marL="0" indent="0">
              <a:buFontTx/>
              <a:buNone/>
            </a:pPr>
            <a:r>
              <a:rPr lang="de-DE" altLang="de-DE" sz="2400"/>
              <a:t> </a:t>
            </a:r>
          </a:p>
        </p:txBody>
      </p:sp>
      <p:pic>
        <p:nvPicPr>
          <p:cNvPr id="219140" name="Picture 4">
            <a:extLst>
              <a:ext uri="{FF2B5EF4-FFF2-40B4-BE49-F238E27FC236}">
                <a16:creationId xmlns:a16="http://schemas.microsoft.com/office/drawing/2014/main" id="{6EBB2EA6-7FF8-45B2-8B6D-2D561639B7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6438" y="3141663"/>
            <a:ext cx="1036637" cy="1079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19154" name="Group 18">
            <a:extLst>
              <a:ext uri="{FF2B5EF4-FFF2-40B4-BE49-F238E27FC236}">
                <a16:creationId xmlns:a16="http://schemas.microsoft.com/office/drawing/2014/main" id="{D03EC9CD-8E7C-4EB8-9D14-375F9CDDE634}"/>
              </a:ext>
            </a:extLst>
          </p:cNvPr>
          <p:cNvGrpSpPr>
            <a:grpSpLocks/>
          </p:cNvGrpSpPr>
          <p:nvPr/>
        </p:nvGrpSpPr>
        <p:grpSpPr bwMode="auto">
          <a:xfrm>
            <a:off x="4427538" y="4078288"/>
            <a:ext cx="1223962" cy="938212"/>
            <a:chOff x="2789" y="2569"/>
            <a:chExt cx="771" cy="591"/>
          </a:xfrm>
        </p:grpSpPr>
        <p:sp>
          <p:nvSpPr>
            <p:cNvPr id="219141" name="AutoShape 5">
              <a:extLst>
                <a:ext uri="{FF2B5EF4-FFF2-40B4-BE49-F238E27FC236}">
                  <a16:creationId xmlns:a16="http://schemas.microsoft.com/office/drawing/2014/main" id="{6C0F6622-B0FC-4A0A-AEF3-40D3064F06E3}"/>
                </a:ext>
              </a:extLst>
            </p:cNvPr>
            <p:cNvSpPr>
              <a:spLocks noChangeArrowheads="1"/>
            </p:cNvSpPr>
            <p:nvPr/>
          </p:nvSpPr>
          <p:spPr bwMode="auto">
            <a:xfrm rot="1548895">
              <a:off x="2789" y="2571"/>
              <a:ext cx="156" cy="545"/>
            </a:xfrm>
            <a:prstGeom prst="downArrow">
              <a:avLst>
                <a:gd name="adj1" fmla="val 50000"/>
                <a:gd name="adj2" fmla="val 8734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42" name="AutoShape 6">
              <a:extLst>
                <a:ext uri="{FF2B5EF4-FFF2-40B4-BE49-F238E27FC236}">
                  <a16:creationId xmlns:a16="http://schemas.microsoft.com/office/drawing/2014/main" id="{3B928850-1306-457B-829D-38D2A678EE62}"/>
                </a:ext>
              </a:extLst>
            </p:cNvPr>
            <p:cNvSpPr>
              <a:spLocks noChangeArrowheads="1"/>
            </p:cNvSpPr>
            <p:nvPr/>
          </p:nvSpPr>
          <p:spPr bwMode="auto">
            <a:xfrm>
              <a:off x="3099" y="2615"/>
              <a:ext cx="156" cy="545"/>
            </a:xfrm>
            <a:prstGeom prst="downArrow">
              <a:avLst>
                <a:gd name="adj1" fmla="val 50000"/>
                <a:gd name="adj2" fmla="val 8734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43" name="AutoShape 7">
              <a:extLst>
                <a:ext uri="{FF2B5EF4-FFF2-40B4-BE49-F238E27FC236}">
                  <a16:creationId xmlns:a16="http://schemas.microsoft.com/office/drawing/2014/main" id="{8B34175A-7A67-4984-937D-B8F3717121DF}"/>
                </a:ext>
              </a:extLst>
            </p:cNvPr>
            <p:cNvSpPr>
              <a:spLocks noChangeArrowheads="1"/>
            </p:cNvSpPr>
            <p:nvPr/>
          </p:nvSpPr>
          <p:spPr bwMode="auto">
            <a:xfrm rot="-1315041">
              <a:off x="3404" y="2569"/>
              <a:ext cx="156" cy="545"/>
            </a:xfrm>
            <a:prstGeom prst="downArrow">
              <a:avLst>
                <a:gd name="adj1" fmla="val 50000"/>
                <a:gd name="adj2" fmla="val 8734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19144" name="Text Box 8">
            <a:extLst>
              <a:ext uri="{FF2B5EF4-FFF2-40B4-BE49-F238E27FC236}">
                <a16:creationId xmlns:a16="http://schemas.microsoft.com/office/drawing/2014/main" id="{2F9D542D-252F-45CD-93FD-03A63E5E033B}"/>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Lichtstrom</a:t>
            </a:r>
          </a:p>
        </p:txBody>
      </p:sp>
      <p:pic>
        <p:nvPicPr>
          <p:cNvPr id="219146" name="Picture 10" descr="Glühlampe">
            <a:extLst>
              <a:ext uri="{FF2B5EF4-FFF2-40B4-BE49-F238E27FC236}">
                <a16:creationId xmlns:a16="http://schemas.microsoft.com/office/drawing/2014/main" id="{FF8137F3-7823-4076-A7BC-60A1B26485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250" y="3357563"/>
            <a:ext cx="1036638" cy="1225550"/>
          </a:xfrm>
          <a:prstGeom prst="rect">
            <a:avLst/>
          </a:prstGeom>
          <a:noFill/>
          <a:extLst>
            <a:ext uri="{909E8E84-426E-40DD-AFC4-6F175D3DCCD1}">
              <a14:hiddenFill xmlns:a14="http://schemas.microsoft.com/office/drawing/2010/main">
                <a:solidFill>
                  <a:srgbClr val="FFFFFF"/>
                </a:solidFill>
              </a14:hiddenFill>
            </a:ext>
          </a:extLst>
        </p:spPr>
      </p:pic>
      <p:grpSp>
        <p:nvGrpSpPr>
          <p:cNvPr id="219155" name="Group 19">
            <a:extLst>
              <a:ext uri="{FF2B5EF4-FFF2-40B4-BE49-F238E27FC236}">
                <a16:creationId xmlns:a16="http://schemas.microsoft.com/office/drawing/2014/main" id="{335D9935-D278-4A7F-B55C-E873E33F07C5}"/>
              </a:ext>
            </a:extLst>
          </p:cNvPr>
          <p:cNvGrpSpPr>
            <a:grpSpLocks/>
          </p:cNvGrpSpPr>
          <p:nvPr/>
        </p:nvGrpSpPr>
        <p:grpSpPr bwMode="auto">
          <a:xfrm>
            <a:off x="1116013" y="3644900"/>
            <a:ext cx="2014537" cy="1439863"/>
            <a:chOff x="703" y="2296"/>
            <a:chExt cx="1269" cy="907"/>
          </a:xfrm>
        </p:grpSpPr>
        <p:sp>
          <p:nvSpPr>
            <p:cNvPr id="219147" name="AutoShape 11">
              <a:extLst>
                <a:ext uri="{FF2B5EF4-FFF2-40B4-BE49-F238E27FC236}">
                  <a16:creationId xmlns:a16="http://schemas.microsoft.com/office/drawing/2014/main" id="{673910A1-037C-4FE8-A4D5-7E84D5020DA5}"/>
                </a:ext>
              </a:extLst>
            </p:cNvPr>
            <p:cNvSpPr>
              <a:spLocks noChangeArrowheads="1"/>
            </p:cNvSpPr>
            <p:nvPr/>
          </p:nvSpPr>
          <p:spPr bwMode="auto">
            <a:xfrm rot="4146428" flipH="1">
              <a:off x="883" y="2569"/>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48" name="AutoShape 12">
              <a:extLst>
                <a:ext uri="{FF2B5EF4-FFF2-40B4-BE49-F238E27FC236}">
                  <a16:creationId xmlns:a16="http://schemas.microsoft.com/office/drawing/2014/main" id="{6D83FE17-E282-4817-A4C5-B53CC23BB0E4}"/>
                </a:ext>
              </a:extLst>
            </p:cNvPr>
            <p:cNvSpPr>
              <a:spLocks noChangeArrowheads="1"/>
            </p:cNvSpPr>
            <p:nvPr/>
          </p:nvSpPr>
          <p:spPr bwMode="auto">
            <a:xfrm rot="20939419" flipH="1">
              <a:off x="1429" y="2795"/>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49" name="AutoShape 13">
              <a:extLst>
                <a:ext uri="{FF2B5EF4-FFF2-40B4-BE49-F238E27FC236}">
                  <a16:creationId xmlns:a16="http://schemas.microsoft.com/office/drawing/2014/main" id="{E0624F86-3003-4222-B37D-97D24EDB6D0D}"/>
                </a:ext>
              </a:extLst>
            </p:cNvPr>
            <p:cNvSpPr>
              <a:spLocks noChangeArrowheads="1"/>
            </p:cNvSpPr>
            <p:nvPr/>
          </p:nvSpPr>
          <p:spPr bwMode="auto">
            <a:xfrm rot="1271241" flipH="1">
              <a:off x="1110" y="2796"/>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50" name="AutoShape 14">
              <a:extLst>
                <a:ext uri="{FF2B5EF4-FFF2-40B4-BE49-F238E27FC236}">
                  <a16:creationId xmlns:a16="http://schemas.microsoft.com/office/drawing/2014/main" id="{A4DAA44B-8CC3-4923-9534-61D34517E26D}"/>
                </a:ext>
              </a:extLst>
            </p:cNvPr>
            <p:cNvSpPr>
              <a:spLocks noChangeArrowheads="1"/>
            </p:cNvSpPr>
            <p:nvPr/>
          </p:nvSpPr>
          <p:spPr bwMode="auto">
            <a:xfrm rot="17401266" flipH="1">
              <a:off x="1700" y="2524"/>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51" name="AutoShape 15">
              <a:extLst>
                <a:ext uri="{FF2B5EF4-FFF2-40B4-BE49-F238E27FC236}">
                  <a16:creationId xmlns:a16="http://schemas.microsoft.com/office/drawing/2014/main" id="{8DD8FCE6-D73A-40F3-A408-CAF406F8A482}"/>
                </a:ext>
              </a:extLst>
            </p:cNvPr>
            <p:cNvSpPr>
              <a:spLocks noChangeArrowheads="1"/>
            </p:cNvSpPr>
            <p:nvPr/>
          </p:nvSpPr>
          <p:spPr bwMode="auto">
            <a:xfrm rot="13878684" flipH="1">
              <a:off x="1700" y="2161"/>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9152" name="AutoShape 16">
              <a:extLst>
                <a:ext uri="{FF2B5EF4-FFF2-40B4-BE49-F238E27FC236}">
                  <a16:creationId xmlns:a16="http://schemas.microsoft.com/office/drawing/2014/main" id="{397EC04C-4419-47AF-860F-23DC83874F0A}"/>
                </a:ext>
              </a:extLst>
            </p:cNvPr>
            <p:cNvSpPr>
              <a:spLocks noChangeArrowheads="1"/>
            </p:cNvSpPr>
            <p:nvPr/>
          </p:nvSpPr>
          <p:spPr bwMode="auto">
            <a:xfrm rot="6950594" flipH="1">
              <a:off x="838" y="2206"/>
              <a:ext cx="137" cy="407"/>
            </a:xfrm>
            <a:prstGeom prst="downArrow">
              <a:avLst>
                <a:gd name="adj1" fmla="val 50000"/>
                <a:gd name="adj2" fmla="val 742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a:extLst>
              <a:ext uri="{FF2B5EF4-FFF2-40B4-BE49-F238E27FC236}">
                <a16:creationId xmlns:a16="http://schemas.microsoft.com/office/drawing/2014/main" id="{D460C28C-967F-4B8B-AB03-FE5AD1A08286}"/>
              </a:ext>
            </a:extLst>
          </p:cNvPr>
          <p:cNvSpPr txBox="1">
            <a:spLocks noChangeArrowheads="1"/>
          </p:cNvSpPr>
          <p:nvPr/>
        </p:nvSpPr>
        <p:spPr bwMode="auto">
          <a:xfrm>
            <a:off x="554038" y="947738"/>
            <a:ext cx="8229600" cy="553243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798763" indent="-511175"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3255963" indent="-511175"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3713163" indent="-511175"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4170363" indent="-511175"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4627563" indent="-511175"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spcBef>
                <a:spcPts val="600"/>
              </a:spcBef>
              <a:buSzPct val="100000"/>
            </a:pPr>
            <a:r>
              <a:rPr lang="de-DE" altLang="de-DE" sz="2400">
                <a:solidFill>
                  <a:srgbClr val="000000"/>
                </a:solidFill>
              </a:rPr>
              <a:t>Die </a:t>
            </a:r>
            <a:r>
              <a:rPr lang="de-DE" altLang="de-DE" sz="2400" b="1">
                <a:solidFill>
                  <a:srgbClr val="C5000B"/>
                </a:solidFill>
              </a:rPr>
              <a:t>“Lichtstärke“</a:t>
            </a:r>
            <a:r>
              <a:rPr lang="de-DE" altLang="de-DE" sz="2400">
                <a:solidFill>
                  <a:srgbClr val="000000"/>
                </a:solidFill>
              </a:rPr>
              <a:t> wird in der </a:t>
            </a:r>
            <a:r>
              <a:rPr lang="de-DE" altLang="de-DE" sz="2400" u="sng">
                <a:solidFill>
                  <a:srgbClr val="000000"/>
                </a:solidFill>
              </a:rPr>
              <a:t>Einheit Candela (cd)</a:t>
            </a:r>
            <a:r>
              <a:rPr lang="de-DE" altLang="de-DE" sz="2400">
                <a:solidFill>
                  <a:srgbClr val="000000"/>
                </a:solidFill>
              </a:rPr>
              <a:t>  gemessen. </a:t>
            </a:r>
            <a:r>
              <a:rPr lang="de-DE" altLang="de-DE" sz="2400" b="1">
                <a:solidFill>
                  <a:srgbClr val="000000"/>
                </a:solidFill>
              </a:rPr>
              <a:t>Sie sagt aus, wie hoch der Lichtstrom in (lm) einer Lichtquelle in einem bestimmten Raumwinkel (gemessen als „Steradiant sr“) ist.</a:t>
            </a:r>
            <a:r>
              <a:rPr lang="de-DE" altLang="de-DE" sz="2400">
                <a:solidFill>
                  <a:srgbClr val="000000"/>
                </a:solidFill>
              </a:rPr>
              <a:t> Also </a:t>
            </a:r>
          </a:p>
          <a:p>
            <a:pPr>
              <a:spcBef>
                <a:spcPts val="600"/>
              </a:spcBef>
              <a:buSzPct val="100000"/>
            </a:pPr>
            <a:endParaRPr lang="de-DE" altLang="de-DE" sz="1200">
              <a:solidFill>
                <a:srgbClr val="000000"/>
              </a:solidFill>
            </a:endParaRPr>
          </a:p>
          <a:p>
            <a:pPr>
              <a:spcBef>
                <a:spcPts val="600"/>
              </a:spcBef>
              <a:buSzPct val="100000"/>
            </a:pPr>
            <a:r>
              <a:rPr lang="de-DE" altLang="de-DE" sz="1200">
                <a:solidFill>
                  <a:srgbClr val="000000"/>
                </a:solidFill>
              </a:rPr>
              <a:t>                                </a:t>
            </a:r>
            <a:r>
              <a:rPr lang="de-DE" altLang="de-DE" sz="2400">
                <a:solidFill>
                  <a:srgbClr val="000000"/>
                </a:solidFill>
              </a:rPr>
              <a:t> </a:t>
            </a:r>
            <a:r>
              <a:rPr lang="de-DE" altLang="de-DE" sz="2400" b="1">
                <a:solidFill>
                  <a:srgbClr val="000000"/>
                </a:solidFill>
              </a:rPr>
              <a:t>x cd = y lm /„Steradiant sr = z“ </a:t>
            </a:r>
          </a:p>
          <a:p>
            <a:pPr lvl="4">
              <a:spcBef>
                <a:spcPts val="700"/>
              </a:spcBef>
              <a:buClr>
                <a:srgbClr val="000000"/>
              </a:buClr>
              <a:buSzPct val="100000"/>
              <a:buFont typeface="Times New Roman" panose="02020603050405020304" pitchFamily="18" charset="0"/>
              <a:buNone/>
            </a:pPr>
            <a:r>
              <a:rPr lang="de-DE" altLang="de-DE" sz="2400" b="1">
                <a:solidFill>
                  <a:srgbClr val="000000"/>
                </a:solidFill>
              </a:rPr>
              <a:t> 				</a:t>
            </a:r>
            <a:r>
              <a:rPr lang="de-DE" altLang="de-DE" sz="2000">
                <a:solidFill>
                  <a:srgbClr val="000000"/>
                </a:solidFill>
              </a:rPr>
              <a:t>(1 cd = d lm /„Steradiant sr = d“)</a:t>
            </a:r>
          </a:p>
          <a:p>
            <a:pPr lvl="4">
              <a:spcBef>
                <a:spcPts val="700"/>
              </a:spcBef>
              <a:buClr>
                <a:srgbClr val="000000"/>
              </a:buClr>
              <a:buSzPct val="100000"/>
              <a:buFont typeface="Times New Roman" panose="02020603050405020304" pitchFamily="18" charset="0"/>
              <a:buNone/>
            </a:pPr>
            <a:endParaRPr lang="de-DE" altLang="de-DE" sz="2400">
              <a:solidFill>
                <a:srgbClr val="000000"/>
              </a:solidFill>
            </a:endParaRPr>
          </a:p>
          <a:p>
            <a:pPr lvl="4">
              <a:spcBef>
                <a:spcPts val="700"/>
              </a:spcBef>
              <a:buClr>
                <a:srgbClr val="000000"/>
              </a:buClr>
              <a:buSzPct val="100000"/>
              <a:buFont typeface="Times New Roman" panose="02020603050405020304" pitchFamily="18" charset="0"/>
              <a:buNone/>
            </a:pPr>
            <a:r>
              <a:rPr lang="de-DE" altLang="de-DE" sz="2400">
                <a:solidFill>
                  <a:srgbClr val="000000"/>
                </a:solidFill>
              </a:rPr>
              <a:t> 				Raumwinkel: Maßeinheit 	 				„Steradiant sr“. </a:t>
            </a:r>
          </a:p>
          <a:p>
            <a:pPr lvl="4">
              <a:spcBef>
                <a:spcPts val="700"/>
              </a:spcBef>
              <a:buClr>
                <a:srgbClr val="000000"/>
              </a:buClr>
              <a:buSzPct val="100000"/>
              <a:buFont typeface="Times New Roman" panose="02020603050405020304" pitchFamily="18" charset="0"/>
              <a:buNone/>
            </a:pPr>
            <a:r>
              <a:rPr lang="de-DE" altLang="de-DE" sz="2400">
                <a:solidFill>
                  <a:srgbClr val="000000"/>
                </a:solidFill>
              </a:rPr>
              <a:t> 			</a:t>
            </a:r>
            <a:r>
              <a:rPr lang="de-DE" altLang="de-DE" sz="2200">
                <a:solidFill>
                  <a:srgbClr val="000000"/>
                </a:solidFill>
              </a:rPr>
              <a:t>sr = 1, wenn das ausgeschnittene 		Oberflächenteil einer Kugel (mit 		Radius r) genau die Fläche r</a:t>
            </a:r>
            <a:r>
              <a:rPr lang="de-DE" altLang="de-DE" sz="2200" b="1" baseline="33000">
                <a:solidFill>
                  <a:srgbClr val="000000"/>
                </a:solidFill>
              </a:rPr>
              <a:t>2</a:t>
            </a:r>
            <a:r>
              <a:rPr lang="de-DE" altLang="de-DE" sz="2200">
                <a:solidFill>
                  <a:srgbClr val="000000"/>
                </a:solidFill>
              </a:rPr>
              <a:t> hat.  </a:t>
            </a:r>
            <a:r>
              <a:rPr lang="de-DE" altLang="de-DE" sz="2400">
                <a:solidFill>
                  <a:srgbClr val="000000"/>
                </a:solidFill>
              </a:rPr>
              <a:t>					</a:t>
            </a:r>
          </a:p>
        </p:txBody>
      </p:sp>
      <p:pic>
        <p:nvPicPr>
          <p:cNvPr id="222211" name="Picture 3">
            <a:extLst>
              <a:ext uri="{FF2B5EF4-FFF2-40B4-BE49-F238E27FC236}">
                <a16:creationId xmlns:a16="http://schemas.microsoft.com/office/drawing/2014/main" id="{CD3D9458-FC21-45A8-8FD0-D421D1A80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9863" y="3749675"/>
            <a:ext cx="1905000" cy="186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2212" name="Text Box 4">
            <a:extLst>
              <a:ext uri="{FF2B5EF4-FFF2-40B4-BE49-F238E27FC236}">
                <a16:creationId xmlns:a16="http://schemas.microsoft.com/office/drawing/2014/main" id="{71479978-D0C0-4106-8720-CCE30C10577C}"/>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Lichtstärke (cd) und  Raumwinkel (Steradiant sr)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Freeform 12">
            <a:extLst>
              <a:ext uri="{FF2B5EF4-FFF2-40B4-BE49-F238E27FC236}">
                <a16:creationId xmlns:a16="http://schemas.microsoft.com/office/drawing/2014/main" id="{568510A6-60EF-44C9-A987-C4334368F8A6}"/>
              </a:ext>
            </a:extLst>
          </p:cNvPr>
          <p:cNvSpPr>
            <a:spLocks/>
          </p:cNvSpPr>
          <p:nvPr/>
        </p:nvSpPr>
        <p:spPr bwMode="auto">
          <a:xfrm>
            <a:off x="395288" y="476250"/>
            <a:ext cx="8445500" cy="6061075"/>
          </a:xfrm>
          <a:custGeom>
            <a:avLst/>
            <a:gdLst>
              <a:gd name="T0" fmla="*/ 0 w 5184"/>
              <a:gd name="T1" fmla="*/ 0 h 3720"/>
              <a:gd name="T2" fmla="*/ 5184 w 5184"/>
              <a:gd name="T3" fmla="*/ 0 h 3720"/>
              <a:gd name="T4" fmla="*/ 5184 w 5184"/>
              <a:gd name="T5" fmla="*/ 3720 h 3720"/>
              <a:gd name="T6" fmla="*/ 0 w 5184"/>
              <a:gd name="T7" fmla="*/ 3720 h 3720"/>
              <a:gd name="T8" fmla="*/ 0 w 5184"/>
              <a:gd name="T9" fmla="*/ 0 h 3720"/>
              <a:gd name="T10" fmla="*/ 0 w 5184"/>
              <a:gd name="T11" fmla="*/ 0 h 3720"/>
            </a:gdLst>
            <a:ahLst/>
            <a:cxnLst>
              <a:cxn ang="0">
                <a:pos x="T0" y="T1"/>
              </a:cxn>
              <a:cxn ang="0">
                <a:pos x="T2" y="T3"/>
              </a:cxn>
              <a:cxn ang="0">
                <a:pos x="T4" y="T5"/>
              </a:cxn>
              <a:cxn ang="0">
                <a:pos x="T6" y="T7"/>
              </a:cxn>
              <a:cxn ang="0">
                <a:pos x="T8" y="T9"/>
              </a:cxn>
              <a:cxn ang="0">
                <a:pos x="T10" y="T11"/>
              </a:cxn>
            </a:cxnLst>
            <a:rect l="0" t="0" r="r" b="b"/>
            <a:pathLst>
              <a:path w="5184" h="3720">
                <a:moveTo>
                  <a:pt x="0" y="0"/>
                </a:moveTo>
                <a:lnTo>
                  <a:pt x="5184" y="0"/>
                </a:lnTo>
                <a:lnTo>
                  <a:pt x="5184" y="3720"/>
                </a:lnTo>
                <a:lnTo>
                  <a:pt x="0" y="372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973" name="Rectangle 13">
            <a:extLst>
              <a:ext uri="{FF2B5EF4-FFF2-40B4-BE49-F238E27FC236}">
                <a16:creationId xmlns:a16="http://schemas.microsoft.com/office/drawing/2014/main" id="{862BD5F3-D7C2-4464-8F47-B69CE87DEA21}"/>
              </a:ext>
            </a:extLst>
          </p:cNvPr>
          <p:cNvSpPr>
            <a:spLocks noChangeArrowheads="1"/>
          </p:cNvSpPr>
          <p:nvPr/>
        </p:nvSpPr>
        <p:spPr bwMode="auto">
          <a:xfrm>
            <a:off x="468313" y="558800"/>
            <a:ext cx="9525"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0975" name="Rectangle 15">
            <a:extLst>
              <a:ext uri="{FF2B5EF4-FFF2-40B4-BE49-F238E27FC236}">
                <a16:creationId xmlns:a16="http://schemas.microsoft.com/office/drawing/2014/main" id="{70C42BE6-0F28-4277-892F-E5947E8C5222}"/>
              </a:ext>
            </a:extLst>
          </p:cNvPr>
          <p:cNvSpPr>
            <a:spLocks noChangeArrowheads="1"/>
          </p:cNvSpPr>
          <p:nvPr/>
        </p:nvSpPr>
        <p:spPr bwMode="auto">
          <a:xfrm>
            <a:off x="8923338" y="5588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0977" name="Rectangle 17">
            <a:extLst>
              <a:ext uri="{FF2B5EF4-FFF2-40B4-BE49-F238E27FC236}">
                <a16:creationId xmlns:a16="http://schemas.microsoft.com/office/drawing/2014/main" id="{B0A807B5-6646-4BDE-A084-ED083EEF5A5F}"/>
              </a:ext>
            </a:extLst>
          </p:cNvPr>
          <p:cNvSpPr>
            <a:spLocks noChangeArrowheads="1"/>
          </p:cNvSpPr>
          <p:nvPr/>
        </p:nvSpPr>
        <p:spPr bwMode="auto">
          <a:xfrm>
            <a:off x="8923338" y="6619875"/>
            <a:ext cx="1587"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0979" name="Rectangle 19">
            <a:extLst>
              <a:ext uri="{FF2B5EF4-FFF2-40B4-BE49-F238E27FC236}">
                <a16:creationId xmlns:a16="http://schemas.microsoft.com/office/drawing/2014/main" id="{2781AF77-D6F1-45B4-923E-2632BE8D1C08}"/>
              </a:ext>
            </a:extLst>
          </p:cNvPr>
          <p:cNvSpPr>
            <a:spLocks noChangeArrowheads="1"/>
          </p:cNvSpPr>
          <p:nvPr/>
        </p:nvSpPr>
        <p:spPr bwMode="auto">
          <a:xfrm>
            <a:off x="468313" y="6619875"/>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0981" name="Rectangle 21">
            <a:extLst>
              <a:ext uri="{FF2B5EF4-FFF2-40B4-BE49-F238E27FC236}">
                <a16:creationId xmlns:a16="http://schemas.microsoft.com/office/drawing/2014/main" id="{BB4109E1-C132-4F5A-9CAA-2DDB330E9449}"/>
              </a:ext>
            </a:extLst>
          </p:cNvPr>
          <p:cNvSpPr>
            <a:spLocks noChangeArrowheads="1"/>
          </p:cNvSpPr>
          <p:nvPr/>
        </p:nvSpPr>
        <p:spPr bwMode="auto">
          <a:xfrm>
            <a:off x="633413" y="549275"/>
            <a:ext cx="52863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r>
              <a:rPr lang="de-DE" altLang="de-DE" sz="2200">
                <a:solidFill>
                  <a:srgbClr val="000000"/>
                </a:solidFill>
              </a:rPr>
              <a:t>Die </a:t>
            </a:r>
            <a:endParaRPr lang="de-DE" altLang="de-DE" sz="3200"/>
          </a:p>
        </p:txBody>
      </p:sp>
      <p:sp>
        <p:nvSpPr>
          <p:cNvPr id="40982" name="Rectangle 22">
            <a:extLst>
              <a:ext uri="{FF2B5EF4-FFF2-40B4-BE49-F238E27FC236}">
                <a16:creationId xmlns:a16="http://schemas.microsoft.com/office/drawing/2014/main" id="{EDD7201E-C7BD-4251-AE12-626E544DE358}"/>
              </a:ext>
            </a:extLst>
          </p:cNvPr>
          <p:cNvSpPr>
            <a:spLocks noChangeArrowheads="1"/>
          </p:cNvSpPr>
          <p:nvPr/>
        </p:nvSpPr>
        <p:spPr bwMode="auto">
          <a:xfrm>
            <a:off x="1177925" y="549275"/>
            <a:ext cx="25876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b="1">
                <a:solidFill>
                  <a:srgbClr val="CC0000"/>
                </a:solidFill>
              </a:rPr>
              <a:t>Beleuchtungsstärke</a:t>
            </a:r>
            <a:endParaRPr lang="de-DE" altLang="de-DE" sz="3200">
              <a:solidFill>
                <a:srgbClr val="CC0000"/>
              </a:solidFill>
            </a:endParaRPr>
          </a:p>
        </p:txBody>
      </p:sp>
      <p:sp>
        <p:nvSpPr>
          <p:cNvPr id="40983" name="Rectangle 23">
            <a:extLst>
              <a:ext uri="{FF2B5EF4-FFF2-40B4-BE49-F238E27FC236}">
                <a16:creationId xmlns:a16="http://schemas.microsoft.com/office/drawing/2014/main" id="{C7CE5530-9BA4-49C2-ADC3-7C6385D037C3}"/>
              </a:ext>
            </a:extLst>
          </p:cNvPr>
          <p:cNvSpPr>
            <a:spLocks noChangeArrowheads="1"/>
          </p:cNvSpPr>
          <p:nvPr/>
        </p:nvSpPr>
        <p:spPr bwMode="auto">
          <a:xfrm>
            <a:off x="3860800" y="549275"/>
            <a:ext cx="46116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 beschreibt die Helligkeit an einem </a:t>
            </a:r>
            <a:endParaRPr lang="de-DE" altLang="de-DE" sz="3200"/>
          </a:p>
        </p:txBody>
      </p:sp>
      <p:sp>
        <p:nvSpPr>
          <p:cNvPr id="40984" name="Rectangle 24">
            <a:extLst>
              <a:ext uri="{FF2B5EF4-FFF2-40B4-BE49-F238E27FC236}">
                <a16:creationId xmlns:a16="http://schemas.microsoft.com/office/drawing/2014/main" id="{E76C9948-3AF4-4F0F-A728-38FCEF748A5B}"/>
              </a:ext>
            </a:extLst>
          </p:cNvPr>
          <p:cNvSpPr>
            <a:spLocks noChangeArrowheads="1"/>
          </p:cNvSpPr>
          <p:nvPr/>
        </p:nvSpPr>
        <p:spPr bwMode="auto">
          <a:xfrm>
            <a:off x="709613" y="862013"/>
            <a:ext cx="57435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bestimmten Ort, z.B. an einem Arbeitsplatz.</a:t>
            </a:r>
            <a:endParaRPr lang="de-DE" altLang="de-DE" sz="3200"/>
          </a:p>
        </p:txBody>
      </p:sp>
      <p:sp>
        <p:nvSpPr>
          <p:cNvPr id="40985" name="Rectangle 25">
            <a:extLst>
              <a:ext uri="{FF2B5EF4-FFF2-40B4-BE49-F238E27FC236}">
                <a16:creationId xmlns:a16="http://schemas.microsoft.com/office/drawing/2014/main" id="{1F46E367-8B95-4017-BA3D-2C726782900D}"/>
              </a:ext>
            </a:extLst>
          </p:cNvPr>
          <p:cNvSpPr>
            <a:spLocks noChangeArrowheads="1"/>
          </p:cNvSpPr>
          <p:nvPr/>
        </p:nvSpPr>
        <p:spPr bwMode="auto">
          <a:xfrm>
            <a:off x="722313" y="1400175"/>
            <a:ext cx="80137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Die Beleuchtungsstärke mit dem Formelzeichen E wird in der </a:t>
            </a:r>
            <a:endParaRPr lang="de-DE" altLang="de-DE" sz="3200"/>
          </a:p>
        </p:txBody>
      </p:sp>
      <p:sp>
        <p:nvSpPr>
          <p:cNvPr id="40986" name="Rectangle 26">
            <a:extLst>
              <a:ext uri="{FF2B5EF4-FFF2-40B4-BE49-F238E27FC236}">
                <a16:creationId xmlns:a16="http://schemas.microsoft.com/office/drawing/2014/main" id="{A06298F7-6630-4FCB-BE1E-C17A4153EFBF}"/>
              </a:ext>
            </a:extLst>
          </p:cNvPr>
          <p:cNvSpPr>
            <a:spLocks noChangeArrowheads="1"/>
          </p:cNvSpPr>
          <p:nvPr/>
        </p:nvSpPr>
        <p:spPr bwMode="auto">
          <a:xfrm>
            <a:off x="663575" y="1703388"/>
            <a:ext cx="24907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Maßeinheit Lux (lx)</a:t>
            </a:r>
            <a:endParaRPr lang="de-DE" altLang="de-DE" sz="3200"/>
          </a:p>
        </p:txBody>
      </p:sp>
      <p:sp>
        <p:nvSpPr>
          <p:cNvPr id="40987" name="Rectangle 27">
            <a:extLst>
              <a:ext uri="{FF2B5EF4-FFF2-40B4-BE49-F238E27FC236}">
                <a16:creationId xmlns:a16="http://schemas.microsoft.com/office/drawing/2014/main" id="{560DAEF4-F980-4AB9-9650-39560B35FE06}"/>
              </a:ext>
            </a:extLst>
          </p:cNvPr>
          <p:cNvSpPr>
            <a:spLocks noChangeArrowheads="1"/>
          </p:cNvSpPr>
          <p:nvPr/>
        </p:nvSpPr>
        <p:spPr bwMode="auto">
          <a:xfrm>
            <a:off x="3203575" y="1703388"/>
            <a:ext cx="1479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 gemessen. </a:t>
            </a:r>
            <a:endParaRPr lang="de-DE" altLang="de-DE" sz="3200"/>
          </a:p>
        </p:txBody>
      </p:sp>
      <p:sp>
        <p:nvSpPr>
          <p:cNvPr id="40988" name="Rectangle 28">
            <a:extLst>
              <a:ext uri="{FF2B5EF4-FFF2-40B4-BE49-F238E27FC236}">
                <a16:creationId xmlns:a16="http://schemas.microsoft.com/office/drawing/2014/main" id="{7D768501-B109-42AF-AB11-7A78749E73C4}"/>
              </a:ext>
            </a:extLst>
          </p:cNvPr>
          <p:cNvSpPr>
            <a:spLocks noChangeArrowheads="1"/>
          </p:cNvSpPr>
          <p:nvPr/>
        </p:nvSpPr>
        <p:spPr bwMode="auto">
          <a:xfrm>
            <a:off x="4729163" y="1703388"/>
            <a:ext cx="28717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b="1">
                <a:solidFill>
                  <a:srgbClr val="000000"/>
                </a:solidFill>
              </a:rPr>
              <a:t>Sie gibt an, welcher </a:t>
            </a:r>
            <a:endParaRPr lang="de-DE" altLang="de-DE" sz="3200"/>
          </a:p>
        </p:txBody>
      </p:sp>
      <p:sp>
        <p:nvSpPr>
          <p:cNvPr id="40989" name="Rectangle 29">
            <a:extLst>
              <a:ext uri="{FF2B5EF4-FFF2-40B4-BE49-F238E27FC236}">
                <a16:creationId xmlns:a16="http://schemas.microsoft.com/office/drawing/2014/main" id="{39D91EA3-8F80-44F9-AC1C-037D00722726}"/>
              </a:ext>
            </a:extLst>
          </p:cNvPr>
          <p:cNvSpPr>
            <a:spLocks noChangeArrowheads="1"/>
          </p:cNvSpPr>
          <p:nvPr/>
        </p:nvSpPr>
        <p:spPr bwMode="auto">
          <a:xfrm>
            <a:off x="706438" y="2016125"/>
            <a:ext cx="75072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b="1">
                <a:solidFill>
                  <a:srgbClr val="000000"/>
                </a:solidFill>
              </a:rPr>
              <a:t>Lichtstrom (lm), der von einer Lichtquelle ausgesendet </a:t>
            </a:r>
            <a:endParaRPr lang="de-DE" altLang="de-DE" sz="3200"/>
          </a:p>
        </p:txBody>
      </p:sp>
      <p:sp>
        <p:nvSpPr>
          <p:cNvPr id="40990" name="Rectangle 30">
            <a:extLst>
              <a:ext uri="{FF2B5EF4-FFF2-40B4-BE49-F238E27FC236}">
                <a16:creationId xmlns:a16="http://schemas.microsoft.com/office/drawing/2014/main" id="{37E60FC7-BC82-4986-B3C8-445B0B8B9BD7}"/>
              </a:ext>
            </a:extLst>
          </p:cNvPr>
          <p:cNvSpPr>
            <a:spLocks noChangeArrowheads="1"/>
          </p:cNvSpPr>
          <p:nvPr/>
        </p:nvSpPr>
        <p:spPr bwMode="auto">
          <a:xfrm>
            <a:off x="692150" y="2328863"/>
            <a:ext cx="50720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b="1">
                <a:solidFill>
                  <a:srgbClr val="000000"/>
                </a:solidFill>
              </a:rPr>
              <a:t>wird, auf eine betrachtete Fläche (m</a:t>
            </a:r>
            <a:endParaRPr lang="de-DE" altLang="de-DE" sz="3200"/>
          </a:p>
        </p:txBody>
      </p:sp>
      <p:sp>
        <p:nvSpPr>
          <p:cNvPr id="40991" name="Rectangle 31">
            <a:extLst>
              <a:ext uri="{FF2B5EF4-FFF2-40B4-BE49-F238E27FC236}">
                <a16:creationId xmlns:a16="http://schemas.microsoft.com/office/drawing/2014/main" id="{C7590637-D80F-4955-BEDA-C9CF439BFFB9}"/>
              </a:ext>
            </a:extLst>
          </p:cNvPr>
          <p:cNvSpPr>
            <a:spLocks noChangeArrowheads="1"/>
          </p:cNvSpPr>
          <p:nvPr/>
        </p:nvSpPr>
        <p:spPr bwMode="auto">
          <a:xfrm>
            <a:off x="5802313" y="2357438"/>
            <a:ext cx="1000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300" b="1">
                <a:solidFill>
                  <a:srgbClr val="000000"/>
                </a:solidFill>
              </a:rPr>
              <a:t>2</a:t>
            </a:r>
            <a:endParaRPr lang="de-DE" altLang="de-DE" sz="3200"/>
          </a:p>
        </p:txBody>
      </p:sp>
      <p:sp>
        <p:nvSpPr>
          <p:cNvPr id="40992" name="Rectangle 32">
            <a:extLst>
              <a:ext uri="{FF2B5EF4-FFF2-40B4-BE49-F238E27FC236}">
                <a16:creationId xmlns:a16="http://schemas.microsoft.com/office/drawing/2014/main" id="{1197F0D4-6B4A-42CE-9419-EADECA763099}"/>
              </a:ext>
            </a:extLst>
          </p:cNvPr>
          <p:cNvSpPr>
            <a:spLocks noChangeArrowheads="1"/>
          </p:cNvSpPr>
          <p:nvPr/>
        </p:nvSpPr>
        <p:spPr bwMode="auto">
          <a:xfrm>
            <a:off x="5957888" y="2328863"/>
            <a:ext cx="16652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b="1">
                <a:solidFill>
                  <a:srgbClr val="000000"/>
                </a:solidFill>
              </a:rPr>
              <a:t>) auftrifft. </a:t>
            </a:r>
            <a:endParaRPr lang="de-DE" altLang="de-DE" sz="3200"/>
          </a:p>
        </p:txBody>
      </p:sp>
      <p:sp>
        <p:nvSpPr>
          <p:cNvPr id="40993" name="Rectangle 33">
            <a:extLst>
              <a:ext uri="{FF2B5EF4-FFF2-40B4-BE49-F238E27FC236}">
                <a16:creationId xmlns:a16="http://schemas.microsoft.com/office/drawing/2014/main" id="{49C4E2FB-C22B-45D3-BE12-B1B0AB4324E5}"/>
              </a:ext>
            </a:extLst>
          </p:cNvPr>
          <p:cNvSpPr>
            <a:spLocks noChangeArrowheads="1"/>
          </p:cNvSpPr>
          <p:nvPr/>
        </p:nvSpPr>
        <p:spPr bwMode="auto">
          <a:xfrm>
            <a:off x="7643813" y="2328863"/>
            <a:ext cx="6492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Also </a:t>
            </a:r>
            <a:endParaRPr lang="de-DE" altLang="de-DE" sz="3200"/>
          </a:p>
        </p:txBody>
      </p:sp>
      <p:sp>
        <p:nvSpPr>
          <p:cNvPr id="40994" name="Rectangle 34">
            <a:extLst>
              <a:ext uri="{FF2B5EF4-FFF2-40B4-BE49-F238E27FC236}">
                <a16:creationId xmlns:a16="http://schemas.microsoft.com/office/drawing/2014/main" id="{7F8AAAB8-0327-4B3B-B9B4-49B02BC54795}"/>
              </a:ext>
            </a:extLst>
          </p:cNvPr>
          <p:cNvSpPr>
            <a:spLocks noChangeArrowheads="1"/>
          </p:cNvSpPr>
          <p:nvPr/>
        </p:nvSpPr>
        <p:spPr bwMode="auto">
          <a:xfrm>
            <a:off x="3643313" y="2954338"/>
            <a:ext cx="131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400" b="1">
                <a:solidFill>
                  <a:srgbClr val="000000"/>
                </a:solidFill>
              </a:rPr>
              <a:t> </a:t>
            </a:r>
            <a:endParaRPr lang="de-DE" altLang="de-DE" sz="3200"/>
          </a:p>
        </p:txBody>
      </p:sp>
      <p:sp>
        <p:nvSpPr>
          <p:cNvPr id="40995" name="Rectangle 35">
            <a:extLst>
              <a:ext uri="{FF2B5EF4-FFF2-40B4-BE49-F238E27FC236}">
                <a16:creationId xmlns:a16="http://schemas.microsoft.com/office/drawing/2014/main" id="{98B2C6C8-CBD4-43E2-89BB-F1235265EE45}"/>
              </a:ext>
            </a:extLst>
          </p:cNvPr>
          <p:cNvSpPr>
            <a:spLocks noChangeArrowheads="1"/>
          </p:cNvSpPr>
          <p:nvPr/>
        </p:nvSpPr>
        <p:spPr bwMode="auto">
          <a:xfrm>
            <a:off x="5105400" y="3003550"/>
            <a:ext cx="777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400" b="1">
                <a:solidFill>
                  <a:srgbClr val="000000"/>
                </a:solidFill>
              </a:rPr>
              <a:t> </a:t>
            </a:r>
            <a:endParaRPr lang="de-DE" altLang="de-DE" sz="3200"/>
          </a:p>
        </p:txBody>
      </p:sp>
      <p:sp>
        <p:nvSpPr>
          <p:cNvPr id="40996" name="Rectangle 36">
            <a:extLst>
              <a:ext uri="{FF2B5EF4-FFF2-40B4-BE49-F238E27FC236}">
                <a16:creationId xmlns:a16="http://schemas.microsoft.com/office/drawing/2014/main" id="{576945B8-3425-499D-BBFA-7902B3728728}"/>
              </a:ext>
            </a:extLst>
          </p:cNvPr>
          <p:cNvSpPr>
            <a:spLocks noChangeArrowheads="1"/>
          </p:cNvSpPr>
          <p:nvPr/>
        </p:nvSpPr>
        <p:spPr bwMode="auto">
          <a:xfrm>
            <a:off x="5219700" y="2954338"/>
            <a:ext cx="131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400" b="1">
                <a:solidFill>
                  <a:srgbClr val="000000"/>
                </a:solidFill>
              </a:rPr>
              <a:t> </a:t>
            </a:r>
            <a:endParaRPr lang="de-DE" altLang="de-DE" sz="3200"/>
          </a:p>
        </p:txBody>
      </p:sp>
      <p:sp>
        <p:nvSpPr>
          <p:cNvPr id="40997" name="Rectangle 37">
            <a:extLst>
              <a:ext uri="{FF2B5EF4-FFF2-40B4-BE49-F238E27FC236}">
                <a16:creationId xmlns:a16="http://schemas.microsoft.com/office/drawing/2014/main" id="{315DE469-459B-4324-8897-0B0F6F4286E2}"/>
              </a:ext>
            </a:extLst>
          </p:cNvPr>
          <p:cNvSpPr>
            <a:spLocks noChangeArrowheads="1"/>
          </p:cNvSpPr>
          <p:nvPr/>
        </p:nvSpPr>
        <p:spPr bwMode="auto">
          <a:xfrm>
            <a:off x="1230313" y="3422650"/>
            <a:ext cx="527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400" b="1">
                <a:solidFill>
                  <a:srgbClr val="000000"/>
                </a:solidFill>
              </a:rPr>
              <a:t>    </a:t>
            </a:r>
            <a:endParaRPr lang="de-DE" altLang="de-DE" sz="3200"/>
          </a:p>
        </p:txBody>
      </p:sp>
      <p:sp>
        <p:nvSpPr>
          <p:cNvPr id="40999" name="Rectangle 39">
            <a:extLst>
              <a:ext uri="{FF2B5EF4-FFF2-40B4-BE49-F238E27FC236}">
                <a16:creationId xmlns:a16="http://schemas.microsoft.com/office/drawing/2014/main" id="{C719E1DD-9CB4-4DCE-9DCA-F977811C8EA8}"/>
              </a:ext>
            </a:extLst>
          </p:cNvPr>
          <p:cNvSpPr>
            <a:spLocks noChangeArrowheads="1"/>
          </p:cNvSpPr>
          <p:nvPr/>
        </p:nvSpPr>
        <p:spPr bwMode="auto">
          <a:xfrm>
            <a:off x="2408238" y="3500438"/>
            <a:ext cx="2146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000" b="1">
                <a:solidFill>
                  <a:srgbClr val="000000"/>
                </a:solidFill>
              </a:rPr>
              <a:t>1 lx = 1 lm / m</a:t>
            </a:r>
            <a:r>
              <a:rPr lang="de-DE" altLang="de-DE" sz="2000" b="1" baseline="30000">
                <a:solidFill>
                  <a:srgbClr val="000000"/>
                </a:solidFill>
              </a:rPr>
              <a:t>2</a:t>
            </a:r>
            <a:r>
              <a:rPr lang="de-DE" altLang="de-DE" sz="2000" b="1">
                <a:solidFill>
                  <a:srgbClr val="000000"/>
                </a:solidFill>
              </a:rPr>
              <a:t> </a:t>
            </a:r>
            <a:endParaRPr lang="de-DE" altLang="de-DE" sz="3200"/>
          </a:p>
        </p:txBody>
      </p:sp>
      <p:sp>
        <p:nvSpPr>
          <p:cNvPr id="41002" name="Rectangle 42">
            <a:extLst>
              <a:ext uri="{FF2B5EF4-FFF2-40B4-BE49-F238E27FC236}">
                <a16:creationId xmlns:a16="http://schemas.microsoft.com/office/drawing/2014/main" id="{D677B606-16C6-4409-8212-A20C9D94B556}"/>
              </a:ext>
            </a:extLst>
          </p:cNvPr>
          <p:cNvSpPr>
            <a:spLocks noChangeArrowheads="1"/>
          </p:cNvSpPr>
          <p:nvPr/>
        </p:nvSpPr>
        <p:spPr bwMode="auto">
          <a:xfrm>
            <a:off x="681038" y="4059238"/>
            <a:ext cx="56499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Dabei entspricht ein Lux der Beleuchtungs-</a:t>
            </a:r>
            <a:endParaRPr lang="de-DE" altLang="de-DE" sz="3200"/>
          </a:p>
        </p:txBody>
      </p:sp>
      <p:sp>
        <p:nvSpPr>
          <p:cNvPr id="41003" name="Rectangle 43">
            <a:extLst>
              <a:ext uri="{FF2B5EF4-FFF2-40B4-BE49-F238E27FC236}">
                <a16:creationId xmlns:a16="http://schemas.microsoft.com/office/drawing/2014/main" id="{0402FE42-1ABD-4FD0-AB06-8A58ACCBB72C}"/>
              </a:ext>
            </a:extLst>
          </p:cNvPr>
          <p:cNvSpPr>
            <a:spLocks noChangeArrowheads="1"/>
          </p:cNvSpPr>
          <p:nvPr/>
        </p:nvSpPr>
        <p:spPr bwMode="auto">
          <a:xfrm>
            <a:off x="696913" y="4371975"/>
            <a:ext cx="59817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stärke, die sich ergibt, wenn eine Lichtquelle  </a:t>
            </a:r>
            <a:endParaRPr lang="de-DE" altLang="de-DE" sz="3200"/>
          </a:p>
        </p:txBody>
      </p:sp>
      <p:sp>
        <p:nvSpPr>
          <p:cNvPr id="41004" name="Rectangle 44">
            <a:extLst>
              <a:ext uri="{FF2B5EF4-FFF2-40B4-BE49-F238E27FC236}">
                <a16:creationId xmlns:a16="http://schemas.microsoft.com/office/drawing/2014/main" id="{EA8DAE5E-2DAC-46C7-8BC3-4436317D0034}"/>
              </a:ext>
            </a:extLst>
          </p:cNvPr>
          <p:cNvSpPr>
            <a:spLocks noChangeArrowheads="1"/>
          </p:cNvSpPr>
          <p:nvPr/>
        </p:nvSpPr>
        <p:spPr bwMode="auto">
          <a:xfrm>
            <a:off x="7097713" y="4371975"/>
            <a:ext cx="854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    „lm“</a:t>
            </a:r>
            <a:endParaRPr lang="de-DE" altLang="de-DE" sz="3200"/>
          </a:p>
        </p:txBody>
      </p:sp>
      <p:sp>
        <p:nvSpPr>
          <p:cNvPr id="41005" name="Rectangle 45">
            <a:extLst>
              <a:ext uri="{FF2B5EF4-FFF2-40B4-BE49-F238E27FC236}">
                <a16:creationId xmlns:a16="http://schemas.microsoft.com/office/drawing/2014/main" id="{F6604415-B4D8-4D44-935A-0931CF1098E8}"/>
              </a:ext>
            </a:extLst>
          </p:cNvPr>
          <p:cNvSpPr>
            <a:spLocks noChangeArrowheads="1"/>
          </p:cNvSpPr>
          <p:nvPr/>
        </p:nvSpPr>
        <p:spPr bwMode="auto">
          <a:xfrm>
            <a:off x="703263" y="4684713"/>
            <a:ext cx="55578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mit einem Lumen eine Fläche (f) von einem </a:t>
            </a:r>
            <a:endParaRPr lang="de-DE" altLang="de-DE" sz="3200"/>
          </a:p>
        </p:txBody>
      </p:sp>
      <p:sp>
        <p:nvSpPr>
          <p:cNvPr id="41006" name="Rectangle 46">
            <a:extLst>
              <a:ext uri="{FF2B5EF4-FFF2-40B4-BE49-F238E27FC236}">
                <a16:creationId xmlns:a16="http://schemas.microsoft.com/office/drawing/2014/main" id="{BE8A9D64-FE1C-4755-8DC4-CC4F76B77D71}"/>
              </a:ext>
            </a:extLst>
          </p:cNvPr>
          <p:cNvSpPr>
            <a:spLocks noChangeArrowheads="1"/>
          </p:cNvSpPr>
          <p:nvPr/>
        </p:nvSpPr>
        <p:spPr bwMode="auto">
          <a:xfrm>
            <a:off x="704850" y="4987925"/>
            <a:ext cx="56245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Quadratmeter gleichmäßig mit ihrem Licht </a:t>
            </a:r>
            <a:endParaRPr lang="de-DE" altLang="de-DE" sz="3200"/>
          </a:p>
        </p:txBody>
      </p:sp>
      <p:sp>
        <p:nvSpPr>
          <p:cNvPr id="41007" name="Rectangle 47">
            <a:extLst>
              <a:ext uri="{FF2B5EF4-FFF2-40B4-BE49-F238E27FC236}">
                <a16:creationId xmlns:a16="http://schemas.microsoft.com/office/drawing/2014/main" id="{918D367D-1EAA-4FFF-AE76-E5C4420A8955}"/>
              </a:ext>
            </a:extLst>
          </p:cNvPr>
          <p:cNvSpPr>
            <a:spLocks noChangeArrowheads="1"/>
          </p:cNvSpPr>
          <p:nvPr/>
        </p:nvSpPr>
        <p:spPr bwMode="auto">
          <a:xfrm>
            <a:off x="7094538" y="4987925"/>
            <a:ext cx="8016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    „lx“</a:t>
            </a:r>
            <a:endParaRPr lang="de-DE" altLang="de-DE" sz="3200"/>
          </a:p>
        </p:txBody>
      </p:sp>
      <p:sp>
        <p:nvSpPr>
          <p:cNvPr id="41008" name="Rectangle 48">
            <a:extLst>
              <a:ext uri="{FF2B5EF4-FFF2-40B4-BE49-F238E27FC236}">
                <a16:creationId xmlns:a16="http://schemas.microsoft.com/office/drawing/2014/main" id="{4FFCA086-0670-4B08-8974-C71C3E4349E0}"/>
              </a:ext>
            </a:extLst>
          </p:cNvPr>
          <p:cNvSpPr>
            <a:spLocks noChangeArrowheads="1"/>
          </p:cNvSpPr>
          <p:nvPr/>
        </p:nvSpPr>
        <p:spPr bwMode="auto">
          <a:xfrm>
            <a:off x="655638" y="5300663"/>
            <a:ext cx="16748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ausleuchtet. </a:t>
            </a:r>
            <a:endParaRPr lang="de-DE" altLang="de-DE" sz="3200"/>
          </a:p>
        </p:txBody>
      </p:sp>
      <p:sp>
        <p:nvSpPr>
          <p:cNvPr id="41009" name="Rectangle 49">
            <a:extLst>
              <a:ext uri="{FF2B5EF4-FFF2-40B4-BE49-F238E27FC236}">
                <a16:creationId xmlns:a16="http://schemas.microsoft.com/office/drawing/2014/main" id="{A9BD9396-869B-4E49-B869-3E8E9195FEFE}"/>
              </a:ext>
            </a:extLst>
          </p:cNvPr>
          <p:cNvSpPr>
            <a:spLocks noChangeArrowheads="1"/>
          </p:cNvSpPr>
          <p:nvPr/>
        </p:nvSpPr>
        <p:spPr bwMode="auto">
          <a:xfrm>
            <a:off x="708025" y="5837238"/>
            <a:ext cx="71135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Anzumerken ist, dass die Beleuchtungsstärke mit dem </a:t>
            </a:r>
            <a:endParaRPr lang="de-DE" altLang="de-DE" sz="3200"/>
          </a:p>
        </p:txBody>
      </p:sp>
      <p:sp>
        <p:nvSpPr>
          <p:cNvPr id="41010" name="Rectangle 50">
            <a:extLst>
              <a:ext uri="{FF2B5EF4-FFF2-40B4-BE49-F238E27FC236}">
                <a16:creationId xmlns:a16="http://schemas.microsoft.com/office/drawing/2014/main" id="{60083B9A-878C-4B15-9A12-14286C2EA4AE}"/>
              </a:ext>
            </a:extLst>
          </p:cNvPr>
          <p:cNvSpPr>
            <a:spLocks noChangeArrowheads="1"/>
          </p:cNvSpPr>
          <p:nvPr/>
        </p:nvSpPr>
        <p:spPr bwMode="auto">
          <a:xfrm>
            <a:off x="704850" y="6140450"/>
            <a:ext cx="70802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2200">
                <a:solidFill>
                  <a:srgbClr val="000000"/>
                </a:solidFill>
              </a:rPr>
              <a:t>Quadrat der Entfernung von der Lichtquelle abnimmt. </a:t>
            </a:r>
            <a:endParaRPr lang="de-DE" altLang="de-DE" sz="3200"/>
          </a:p>
        </p:txBody>
      </p:sp>
      <p:pic>
        <p:nvPicPr>
          <p:cNvPr id="40967" name="Picture 7">
            <a:extLst>
              <a:ext uri="{FF2B5EF4-FFF2-40B4-BE49-F238E27FC236}">
                <a16:creationId xmlns:a16="http://schemas.microsoft.com/office/drawing/2014/main" id="{99416717-6497-40D7-832A-BB303B8030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9563" y="3141663"/>
            <a:ext cx="2020887"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a:extLst>
              <a:ext uri="{FF2B5EF4-FFF2-40B4-BE49-F238E27FC236}">
                <a16:creationId xmlns:a16="http://schemas.microsoft.com/office/drawing/2014/main" id="{9CE95ACB-D2A4-4FE7-AEA0-E638EEDCAA9D}"/>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Beleuchtungsstärke (lx)</a:t>
            </a:r>
          </a:p>
        </p:txBody>
      </p:sp>
      <p:sp>
        <p:nvSpPr>
          <p:cNvPr id="40968" name="Text Box 8">
            <a:extLst>
              <a:ext uri="{FF2B5EF4-FFF2-40B4-BE49-F238E27FC236}">
                <a16:creationId xmlns:a16="http://schemas.microsoft.com/office/drawing/2014/main" id="{1806DBE6-99B1-48F7-B7E0-709D68BC8A66}"/>
              </a:ext>
            </a:extLst>
          </p:cNvPr>
          <p:cNvSpPr txBox="1">
            <a:spLocks noChangeArrowheads="1"/>
          </p:cNvSpPr>
          <p:nvPr/>
        </p:nvSpPr>
        <p:spPr bwMode="auto">
          <a:xfrm>
            <a:off x="7308850" y="4581525"/>
            <a:ext cx="719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lm</a:t>
            </a:r>
          </a:p>
        </p:txBody>
      </p:sp>
      <p:sp>
        <p:nvSpPr>
          <p:cNvPr id="40969" name="Text Box 9">
            <a:extLst>
              <a:ext uri="{FF2B5EF4-FFF2-40B4-BE49-F238E27FC236}">
                <a16:creationId xmlns:a16="http://schemas.microsoft.com/office/drawing/2014/main" id="{D97FA4A5-FB19-4368-8803-8425F037510E}"/>
              </a:ext>
            </a:extLst>
          </p:cNvPr>
          <p:cNvSpPr txBox="1">
            <a:spLocks noChangeArrowheads="1"/>
          </p:cNvSpPr>
          <p:nvPr/>
        </p:nvSpPr>
        <p:spPr bwMode="auto">
          <a:xfrm>
            <a:off x="7235825" y="5157788"/>
            <a:ext cx="719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lux</a:t>
            </a:r>
          </a:p>
        </p:txBody>
      </p:sp>
      <p:sp>
        <p:nvSpPr>
          <p:cNvPr id="41011" name="Rectangle 51">
            <a:extLst>
              <a:ext uri="{FF2B5EF4-FFF2-40B4-BE49-F238E27FC236}">
                <a16:creationId xmlns:a16="http://schemas.microsoft.com/office/drawing/2014/main" id="{F9BC6DB5-6F6E-46D0-A17B-7B4B0D06337F}"/>
              </a:ext>
            </a:extLst>
          </p:cNvPr>
          <p:cNvSpPr>
            <a:spLocks noChangeArrowheads="1"/>
          </p:cNvSpPr>
          <p:nvPr/>
        </p:nvSpPr>
        <p:spPr bwMode="auto">
          <a:xfrm>
            <a:off x="2251075" y="2900363"/>
            <a:ext cx="2444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solidFill>
                  <a:srgbClr val="000000"/>
                </a:solidFill>
              </a:rPr>
              <a:t>x lx = y lm / z m</a:t>
            </a:r>
            <a:r>
              <a:rPr lang="de-DE" altLang="de-DE" sz="2000" b="1" baseline="30000">
                <a:solidFill>
                  <a:srgbClr val="000000"/>
                </a:solidFill>
              </a:rPr>
              <a:t>2</a:t>
            </a:r>
          </a:p>
        </p:txBody>
      </p:sp>
      <p:sp>
        <p:nvSpPr>
          <p:cNvPr id="41012" name="Text Box 52">
            <a:extLst>
              <a:ext uri="{FF2B5EF4-FFF2-40B4-BE49-F238E27FC236}">
                <a16:creationId xmlns:a16="http://schemas.microsoft.com/office/drawing/2014/main" id="{B7549BCE-F8DC-46E0-B012-3EB7195FC96C}"/>
              </a:ext>
            </a:extLst>
          </p:cNvPr>
          <p:cNvSpPr txBox="1">
            <a:spLocks noChangeArrowheads="1"/>
          </p:cNvSpPr>
          <p:nvPr/>
        </p:nvSpPr>
        <p:spPr bwMode="auto">
          <a:xfrm>
            <a:off x="7308850" y="5516563"/>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t>Fläche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Text Box 4">
            <a:extLst>
              <a:ext uri="{FF2B5EF4-FFF2-40B4-BE49-F238E27FC236}">
                <a16:creationId xmlns:a16="http://schemas.microsoft.com/office/drawing/2014/main" id="{67360A84-002D-4FA5-B718-18142DC367CA}"/>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2800"/>
              <a:t>Wichtige bekannte Eigenschaften von Lampen</a:t>
            </a:r>
          </a:p>
        </p:txBody>
      </p:sp>
      <p:sp>
        <p:nvSpPr>
          <p:cNvPr id="181254" name="Text Box 6">
            <a:extLst>
              <a:ext uri="{FF2B5EF4-FFF2-40B4-BE49-F238E27FC236}">
                <a16:creationId xmlns:a16="http://schemas.microsoft.com/office/drawing/2014/main" id="{ABDF990A-61CE-47B0-A181-ECE5DC91EDDB}"/>
              </a:ext>
            </a:extLst>
          </p:cNvPr>
          <p:cNvSpPr txBox="1">
            <a:spLocks noChangeArrowheads="1"/>
          </p:cNvSpPr>
          <p:nvPr/>
        </p:nvSpPr>
        <p:spPr bwMode="auto">
          <a:xfrm>
            <a:off x="1331913" y="1557338"/>
            <a:ext cx="6046787"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2400"/>
              <a:t>„Helligkeit“</a:t>
            </a:r>
          </a:p>
          <a:p>
            <a:pPr algn="l" eaLnBrk="0" hangingPunct="0">
              <a:spcBef>
                <a:spcPct val="50000"/>
              </a:spcBef>
            </a:pPr>
            <a:r>
              <a:rPr lang="de-DE" altLang="de-DE" sz="2400"/>
              <a:t>Elektrische Leistung</a:t>
            </a:r>
          </a:p>
          <a:p>
            <a:pPr algn="l" eaLnBrk="0" hangingPunct="0">
              <a:spcBef>
                <a:spcPct val="50000"/>
              </a:spcBef>
            </a:pPr>
            <a:r>
              <a:rPr lang="de-DE" altLang="de-DE" sz="2400"/>
              <a:t>Wirkungsgrad der Lichterzeugung</a:t>
            </a:r>
          </a:p>
          <a:p>
            <a:pPr algn="l" eaLnBrk="0" hangingPunct="0">
              <a:spcBef>
                <a:spcPct val="50000"/>
              </a:spcBef>
            </a:pPr>
            <a:r>
              <a:rPr lang="de-DE" altLang="de-DE" sz="2400" b="1">
                <a:solidFill>
                  <a:srgbClr val="CC0000"/>
                </a:solidFill>
              </a:rPr>
              <a:t>„Lichtfarbe“</a:t>
            </a:r>
          </a:p>
          <a:p>
            <a:pPr algn="l" eaLnBrk="0" hangingPunct="0">
              <a:spcBef>
                <a:spcPct val="50000"/>
              </a:spcBef>
            </a:pPr>
            <a:r>
              <a:rPr lang="de-DE" altLang="de-DE" sz="2400"/>
              <a:t>Lampenarten und Abstrahlwinkel</a:t>
            </a:r>
          </a:p>
          <a:p>
            <a:pPr algn="l" eaLnBrk="0" hangingPunct="0">
              <a:spcBef>
                <a:spcPct val="50000"/>
              </a:spcBef>
            </a:pPr>
            <a:r>
              <a:rPr lang="de-DE" altLang="de-DE" sz="2400"/>
              <a:t>Einschalt-Zyklenfestigkeit</a:t>
            </a:r>
          </a:p>
          <a:p>
            <a:pPr algn="l" eaLnBrk="0" hangingPunct="0">
              <a:spcBef>
                <a:spcPct val="50000"/>
              </a:spcBef>
            </a:pPr>
            <a:r>
              <a:rPr lang="de-DE" altLang="de-DE" sz="2400"/>
              <a:t>Lebensdauer</a:t>
            </a:r>
          </a:p>
          <a:p>
            <a:pPr algn="l" eaLnBrk="0" hangingPunct="0">
              <a:spcBef>
                <a:spcPct val="50000"/>
              </a:spcBef>
            </a:pPr>
            <a:r>
              <a:rPr lang="de-DE" altLang="de-DE" sz="2400"/>
              <a:t>Einschaltverhalten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77" name="Group 21">
            <a:extLst>
              <a:ext uri="{FF2B5EF4-FFF2-40B4-BE49-F238E27FC236}">
                <a16:creationId xmlns:a16="http://schemas.microsoft.com/office/drawing/2014/main" id="{4B239C3A-59A8-4CA3-8851-750EF4BE1951}"/>
              </a:ext>
            </a:extLst>
          </p:cNvPr>
          <p:cNvGraphicFramePr>
            <a:graphicFrameLocks noGrp="1"/>
          </p:cNvGraphicFramePr>
          <p:nvPr>
            <p:ph idx="4294967295"/>
          </p:nvPr>
        </p:nvGraphicFramePr>
        <p:xfrm>
          <a:off x="539750" y="549275"/>
          <a:ext cx="8229600" cy="1920240"/>
        </p:xfrm>
        <a:graphic>
          <a:graphicData uri="http://schemas.openxmlformats.org/drawingml/2006/table">
            <a:tbl>
              <a:tblPr/>
              <a:tblGrid>
                <a:gridCol w="1522413">
                  <a:extLst>
                    <a:ext uri="{9D8B030D-6E8A-4147-A177-3AD203B41FA5}">
                      <a16:colId xmlns:a16="http://schemas.microsoft.com/office/drawing/2014/main" val="3406240910"/>
                    </a:ext>
                  </a:extLst>
                </a:gridCol>
                <a:gridCol w="6707187">
                  <a:extLst>
                    <a:ext uri="{9D8B030D-6E8A-4147-A177-3AD203B41FA5}">
                      <a16:colId xmlns:a16="http://schemas.microsoft.com/office/drawing/2014/main" val="3028534182"/>
                    </a:ext>
                  </a:extLst>
                </a:gridCol>
              </a:tblGrid>
              <a:tr h="13684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000000"/>
                          </a:solidFill>
                          <a:effectLst/>
                          <a:latin typeface="Comic Sans MS" panose="030F0702030302020204" pitchFamily="66" charset="0"/>
                        </a:rPr>
                        <a:t>Lichtfarbe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a:ln>
                            <a:noFill/>
                          </a:ln>
                          <a:solidFill>
                            <a:schemeClr val="tx1"/>
                          </a:solidFill>
                          <a:effectLst/>
                          <a:latin typeface="Comic Sans MS" panose="030F0702030302020204" pitchFamily="66" charset="0"/>
                        </a:rPr>
                        <a:t>Das </a:t>
                      </a:r>
                      <a:r>
                        <a:rPr kumimoji="0" lang="de-DE" altLang="de-DE" sz="2000" b="0" i="0" u="none" strike="noStrike" cap="none" normalizeH="0" baseline="0">
                          <a:ln>
                            <a:noFill/>
                          </a:ln>
                          <a:solidFill>
                            <a:schemeClr val="tx1"/>
                          </a:solidFill>
                          <a:effectLst>
                            <a:outerShdw blurRad="38100" dist="38100" dir="2700000" algn="tl">
                              <a:srgbClr val="C0C0C0"/>
                            </a:outerShdw>
                          </a:effectLst>
                          <a:latin typeface="Comic Sans MS" panose="030F0702030302020204" pitchFamily="66" charset="0"/>
                        </a:rPr>
                        <a:t>Maß</a:t>
                      </a:r>
                      <a:r>
                        <a:rPr kumimoji="0" lang="de-DE" altLang="de-DE" sz="2000" b="0" i="0" u="none" strike="noStrike" cap="none" normalizeH="0" baseline="0">
                          <a:ln>
                            <a:noFill/>
                          </a:ln>
                          <a:solidFill>
                            <a:schemeClr val="tx1"/>
                          </a:solidFill>
                          <a:effectLst/>
                          <a:latin typeface="Comic Sans MS" panose="030F0702030302020204" pitchFamily="66" charset="0"/>
                        </a:rPr>
                        <a:t> für die </a:t>
                      </a:r>
                      <a:r>
                        <a:rPr kumimoji="0" lang="de-DE" altLang="de-DE" sz="2000" b="1" i="0" u="none" strike="noStrike" cap="none" normalizeH="0" baseline="0">
                          <a:ln>
                            <a:noFill/>
                          </a:ln>
                          <a:solidFill>
                            <a:srgbClr val="CC0000"/>
                          </a:solidFill>
                          <a:effectLst/>
                          <a:latin typeface="Comic Sans MS" panose="030F0702030302020204" pitchFamily="66" charset="0"/>
                        </a:rPr>
                        <a:t>„Lichtfarbe“</a:t>
                      </a:r>
                      <a:r>
                        <a:rPr kumimoji="0" lang="de-DE" altLang="de-DE" sz="2000" b="0" i="0" u="none" strike="noStrike" cap="none" normalizeH="0" baseline="0">
                          <a:ln>
                            <a:noFill/>
                          </a:ln>
                          <a:solidFill>
                            <a:schemeClr val="tx1"/>
                          </a:solidFill>
                          <a:effectLst/>
                          <a:latin typeface="Comic Sans MS" panose="030F0702030302020204" pitchFamily="66" charset="0"/>
                        </a:rPr>
                        <a:t> eines Leuchtmittels ist die Farbtemperatur. Sie  wird in der Maßeinheit „Kelvin“ angegeben. Für übliche Lichtquellen bewegt sich ihr Wert zwischen 2500 und 6700 Kelvin. Je niedriger dieser Wert bei einer Lichtquelle ist, desto „wärmer“ empfindet man das Licht. </a:t>
                      </a:r>
                      <a:endParaRPr kumimoji="0" lang="de-DE" altLang="de-DE" sz="2000" b="0" i="0" u="none" strike="noStrike" cap="none" normalizeH="0" baseline="0">
                        <a:ln>
                          <a:noFill/>
                        </a:ln>
                        <a:solidFill>
                          <a:srgbClr val="00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24946288"/>
                  </a:ext>
                </a:extLst>
              </a:tr>
            </a:tbl>
          </a:graphicData>
        </a:graphic>
      </p:graphicFrame>
      <p:sp>
        <p:nvSpPr>
          <p:cNvPr id="19466" name="Textfeld 4">
            <a:extLst>
              <a:ext uri="{FF2B5EF4-FFF2-40B4-BE49-F238E27FC236}">
                <a16:creationId xmlns:a16="http://schemas.microsoft.com/office/drawing/2014/main" id="{DD88A1DC-6004-4A8D-8368-7C7991444C5C}"/>
              </a:ext>
            </a:extLst>
          </p:cNvPr>
          <p:cNvSpPr txBox="1">
            <a:spLocks noChangeArrowheads="1"/>
          </p:cNvSpPr>
          <p:nvPr/>
        </p:nvSpPr>
        <p:spPr bwMode="auto">
          <a:xfrm>
            <a:off x="611188" y="2492375"/>
            <a:ext cx="813593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Comic Sans MS" panose="030F0702030302020204" pitchFamily="66" charset="0"/>
              </a:defRPr>
            </a:lvl1pPr>
            <a:lvl2pPr marL="742950" indent="-285750" algn="l">
              <a:defRPr>
                <a:solidFill>
                  <a:schemeClr val="tx1"/>
                </a:solidFill>
                <a:latin typeface="Comic Sans MS" panose="030F0702030302020204" pitchFamily="66" charset="0"/>
              </a:defRPr>
            </a:lvl2pPr>
            <a:lvl3pPr marL="1143000" indent="-228600" algn="l">
              <a:defRPr>
                <a:solidFill>
                  <a:schemeClr val="tx1"/>
                </a:solidFill>
                <a:latin typeface="Comic Sans MS" panose="030F0702030302020204" pitchFamily="66" charset="0"/>
              </a:defRPr>
            </a:lvl3pPr>
            <a:lvl4pPr marL="1600200" indent="-228600" algn="l">
              <a:defRPr>
                <a:solidFill>
                  <a:schemeClr val="tx1"/>
                </a:solidFill>
                <a:latin typeface="Comic Sans MS" panose="030F0702030302020204" pitchFamily="66" charset="0"/>
              </a:defRPr>
            </a:lvl4pPr>
            <a:lvl5pPr marL="2057400" indent="-228600" algn="l">
              <a:defRPr>
                <a:solidFill>
                  <a:schemeClr val="tx1"/>
                </a:solidFill>
                <a:latin typeface="Comic Sans MS" panose="030F0702030302020204" pitchFamily="66" charset="0"/>
              </a:defRPr>
            </a:lvl5pPr>
            <a:lvl6pPr marL="2514600" indent="-228600" fontAlgn="base">
              <a:spcBef>
                <a:spcPct val="0"/>
              </a:spcBef>
              <a:spcAft>
                <a:spcPct val="0"/>
              </a:spcAft>
              <a:defRPr>
                <a:solidFill>
                  <a:schemeClr val="tx1"/>
                </a:solidFill>
                <a:latin typeface="Comic Sans MS" panose="030F0702030302020204" pitchFamily="66" charset="0"/>
              </a:defRPr>
            </a:lvl6pPr>
            <a:lvl7pPr marL="2971800" indent="-228600" fontAlgn="base">
              <a:spcBef>
                <a:spcPct val="0"/>
              </a:spcBef>
              <a:spcAft>
                <a:spcPct val="0"/>
              </a:spcAft>
              <a:defRPr>
                <a:solidFill>
                  <a:schemeClr val="tx1"/>
                </a:solidFill>
                <a:latin typeface="Comic Sans MS" panose="030F0702030302020204" pitchFamily="66" charset="0"/>
              </a:defRPr>
            </a:lvl7pPr>
            <a:lvl8pPr marL="3429000" indent="-228600" fontAlgn="base">
              <a:spcBef>
                <a:spcPct val="0"/>
              </a:spcBef>
              <a:spcAft>
                <a:spcPct val="0"/>
              </a:spcAft>
              <a:defRPr>
                <a:solidFill>
                  <a:schemeClr val="tx1"/>
                </a:solidFill>
                <a:latin typeface="Comic Sans MS" panose="030F0702030302020204" pitchFamily="66" charset="0"/>
              </a:defRPr>
            </a:lvl8pPr>
            <a:lvl9pPr marL="3886200" indent="-228600" fontAlgn="base">
              <a:spcBef>
                <a:spcPct val="0"/>
              </a:spcBef>
              <a:spcAft>
                <a:spcPct val="0"/>
              </a:spcAft>
              <a:defRPr>
                <a:solidFill>
                  <a:schemeClr val="tx1"/>
                </a:solidFill>
                <a:latin typeface="Comic Sans MS" panose="030F0702030302020204" pitchFamily="66" charset="0"/>
              </a:defRPr>
            </a:lvl9pPr>
          </a:lstStyle>
          <a:p>
            <a:r>
              <a:rPr lang="de-DE" altLang="de-DE" sz="1800"/>
              <a:t>Eine herkömmliche Glühbirne strahlt ein gelb- rötliches Licht aus und erreicht einen Wert von </a:t>
            </a:r>
            <a:r>
              <a:rPr lang="de-DE" altLang="de-DE" sz="1800" b="1">
                <a:solidFill>
                  <a:srgbClr val="CC0000"/>
                </a:solidFill>
              </a:rPr>
              <a:t>ca. 2500 K.</a:t>
            </a:r>
            <a:r>
              <a:rPr lang="de-DE" altLang="de-DE" sz="1800"/>
              <a:t> </a:t>
            </a:r>
            <a:br>
              <a:rPr lang="de-DE" altLang="de-DE" sz="1800"/>
            </a:br>
            <a:r>
              <a:rPr lang="de-DE" altLang="de-DE" sz="1800"/>
              <a:t/>
            </a:r>
            <a:br>
              <a:rPr lang="de-DE" altLang="de-DE" sz="1800"/>
            </a:br>
            <a:r>
              <a:rPr lang="de-DE" altLang="de-DE" sz="1800"/>
              <a:t>Energiesparlampen und LEDs sind mit Farbtemperaturen zwischen </a:t>
            </a:r>
            <a:r>
              <a:rPr lang="de-DE" altLang="de-DE" sz="1800" b="1">
                <a:solidFill>
                  <a:srgbClr val="CC0000"/>
                </a:solidFill>
              </a:rPr>
              <a:t>2300</a:t>
            </a:r>
            <a:r>
              <a:rPr lang="de-DE" altLang="de-DE" sz="1800"/>
              <a:t> und </a:t>
            </a:r>
            <a:r>
              <a:rPr lang="de-DE" altLang="de-DE" sz="1800" b="1">
                <a:solidFill>
                  <a:schemeClr val="tx2"/>
                </a:solidFill>
              </a:rPr>
              <a:t>7000 K</a:t>
            </a:r>
            <a:r>
              <a:rPr lang="de-DE" altLang="de-DE" sz="1800"/>
              <a:t> erhältlich. </a:t>
            </a:r>
            <a:br>
              <a:rPr lang="de-DE" altLang="de-DE" sz="1800"/>
            </a:br>
            <a:r>
              <a:rPr lang="de-DE" altLang="de-DE" sz="1800"/>
              <a:t/>
            </a:r>
            <a:br>
              <a:rPr lang="de-DE" altLang="de-DE" sz="1800"/>
            </a:br>
            <a:r>
              <a:rPr lang="de-DE" altLang="de-DE" sz="1800"/>
              <a:t>Eine Vergleichbarkeit der Energiesparlampen wird durch folgende Vereinfachung möglich:</a:t>
            </a:r>
          </a:p>
        </p:txBody>
      </p:sp>
      <p:sp>
        <p:nvSpPr>
          <p:cNvPr id="19471" name="Text Box 15">
            <a:extLst>
              <a:ext uri="{FF2B5EF4-FFF2-40B4-BE49-F238E27FC236}">
                <a16:creationId xmlns:a16="http://schemas.microsoft.com/office/drawing/2014/main" id="{4318C26A-8561-4E70-90B2-BDE2072444D3}"/>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„Lichtfarbe“</a:t>
            </a:r>
          </a:p>
        </p:txBody>
      </p:sp>
      <p:sp>
        <p:nvSpPr>
          <p:cNvPr id="19478" name="Text Box 22">
            <a:extLst>
              <a:ext uri="{FF2B5EF4-FFF2-40B4-BE49-F238E27FC236}">
                <a16:creationId xmlns:a16="http://schemas.microsoft.com/office/drawing/2014/main" id="{A0B450AF-1C45-498E-8766-6B0E0BB23CE6}"/>
              </a:ext>
            </a:extLst>
          </p:cNvPr>
          <p:cNvSpPr txBox="1">
            <a:spLocks noChangeArrowheads="1"/>
          </p:cNvSpPr>
          <p:nvPr/>
        </p:nvSpPr>
        <p:spPr bwMode="auto">
          <a:xfrm>
            <a:off x="430213" y="4797425"/>
            <a:ext cx="871378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altLang="de-DE" sz="1800" b="1">
                <a:solidFill>
                  <a:srgbClr val="CC0000"/>
                </a:solidFill>
              </a:rPr>
              <a:t>2700 – 3300 K</a:t>
            </a:r>
            <a:r>
              <a:rPr lang="de-DE" altLang="de-DE" sz="1800">
                <a:solidFill>
                  <a:srgbClr val="CC0000"/>
                </a:solidFill>
              </a:rPr>
              <a:t>:</a:t>
            </a:r>
            <a:r>
              <a:rPr lang="de-DE" altLang="de-DE" sz="1800" b="1">
                <a:solidFill>
                  <a:srgbClr val="CC0000"/>
                </a:solidFill>
              </a:rPr>
              <a:t> „Warmweiß“</a:t>
            </a:r>
            <a:r>
              <a:rPr lang="de-DE" altLang="de-DE" sz="1800">
                <a:solidFill>
                  <a:srgbClr val="CC0000"/>
                </a:solidFill>
              </a:rPr>
              <a:t>,</a:t>
            </a:r>
            <a:r>
              <a:rPr lang="de-DE" altLang="de-DE" sz="1800"/>
              <a:t> „glühlampenlicht-ähnlich“, als gemütlich und	             	behaglich empfunden. (Geeignet für Wohn- und Schlafräume!)</a:t>
            </a:r>
          </a:p>
          <a:p>
            <a:pPr algn="l"/>
            <a:r>
              <a:rPr lang="de-DE" altLang="de-DE" sz="1800" b="1"/>
              <a:t>4000 K</a:t>
            </a:r>
            <a:r>
              <a:rPr lang="de-DE" altLang="de-DE" sz="1800"/>
              <a:t>: </a:t>
            </a:r>
            <a:r>
              <a:rPr lang="de-DE" altLang="de-DE" sz="1800" b="1"/>
              <a:t>„Neutralweiß“</a:t>
            </a:r>
            <a:r>
              <a:rPr lang="de-DE" altLang="de-DE" sz="1800"/>
              <a:t>, sachliche Atmosphäre, schon „Kunstlichtcharakter“.</a:t>
            </a:r>
          </a:p>
          <a:p>
            <a:pPr algn="l"/>
            <a:r>
              <a:rPr lang="de-DE" altLang="de-DE" sz="1800" b="1">
                <a:solidFill>
                  <a:srgbClr val="0066FF"/>
                </a:solidFill>
              </a:rPr>
              <a:t>6500 K</a:t>
            </a:r>
            <a:r>
              <a:rPr lang="de-DE" altLang="de-DE" sz="1800">
                <a:solidFill>
                  <a:srgbClr val="0066FF"/>
                </a:solidFill>
              </a:rPr>
              <a:t>: </a:t>
            </a:r>
            <a:r>
              <a:rPr lang="de-DE" altLang="de-DE" sz="1800" b="1">
                <a:solidFill>
                  <a:srgbClr val="0066FF"/>
                </a:solidFill>
              </a:rPr>
              <a:t>„Tageslichtweiß“</a:t>
            </a:r>
            <a:r>
              <a:rPr lang="de-DE" altLang="de-DE" sz="1800"/>
              <a:t> oder </a:t>
            </a:r>
            <a:r>
              <a:rPr lang="de-DE" altLang="de-DE" sz="1800" b="1">
                <a:solidFill>
                  <a:srgbClr val="0066FF"/>
                </a:solidFill>
              </a:rPr>
              <a:t>„Kaltweiß“</a:t>
            </a:r>
            <a:r>
              <a:rPr lang="de-DE" altLang="de-DE" sz="1800">
                <a:solidFill>
                  <a:srgbClr val="0066FF"/>
                </a:solidFill>
              </a:rPr>
              <a:t>,</a:t>
            </a:r>
            <a:r>
              <a:rPr lang="de-DE" altLang="de-DE" sz="1800"/>
              <a:t> kaltes Licht, wirkt „technisch“,                   	aber anregend. Zu hoher Blauanteil steht auch im Verdacht,</a:t>
            </a:r>
            <a:br>
              <a:rPr lang="de-DE" altLang="de-DE" sz="1800"/>
            </a:br>
            <a:r>
              <a:rPr lang="de-DE" altLang="de-DE" sz="1800"/>
              <a:t>	das Einschlafen zu erschweren!   (Also in Arbeits-/Büroräumen </a:t>
            </a:r>
            <a:br>
              <a:rPr lang="de-DE" altLang="de-DE" sz="1800"/>
            </a:br>
            <a:r>
              <a:rPr lang="de-DE" altLang="de-DE" sz="1800"/>
              <a:t>	aber nicht in Schlafräumen verwenden)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 calcmode="lin" valueType="num">
                                      <p:cBhvr additive="base">
                                        <p:cTn id="7" dur="500" fill="hold"/>
                                        <p:tgtEl>
                                          <p:spTgt spid="19466"/>
                                        </p:tgtEl>
                                        <p:attrNameLst>
                                          <p:attrName>ppt_x</p:attrName>
                                        </p:attrNameLst>
                                      </p:cBhvr>
                                      <p:tavLst>
                                        <p:tav tm="0">
                                          <p:val>
                                            <p:strVal val="#ppt_x"/>
                                          </p:val>
                                        </p:tav>
                                        <p:tav tm="100000">
                                          <p:val>
                                            <p:strVal val="#ppt_x"/>
                                          </p:val>
                                        </p:tav>
                                      </p:tavLst>
                                    </p:anim>
                                    <p:anim calcmode="lin" valueType="num">
                                      <p:cBhvr additive="base">
                                        <p:cTn id="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78"/>
                                        </p:tgtEl>
                                        <p:attrNameLst>
                                          <p:attrName>style.visibility</p:attrName>
                                        </p:attrNameLst>
                                      </p:cBhvr>
                                      <p:to>
                                        <p:strVal val="visible"/>
                                      </p:to>
                                    </p:set>
                                    <p:anim calcmode="lin" valueType="num">
                                      <p:cBhvr additive="base">
                                        <p:cTn id="13" dur="500" fill="hold"/>
                                        <p:tgtEl>
                                          <p:spTgt spid="19478"/>
                                        </p:tgtEl>
                                        <p:attrNameLst>
                                          <p:attrName>ppt_x</p:attrName>
                                        </p:attrNameLst>
                                      </p:cBhvr>
                                      <p:tavLst>
                                        <p:tav tm="0">
                                          <p:val>
                                            <p:strVal val="#ppt_x"/>
                                          </p:val>
                                        </p:tav>
                                        <p:tav tm="100000">
                                          <p:val>
                                            <p:strVal val="#ppt_x"/>
                                          </p:val>
                                        </p:tav>
                                      </p:tavLst>
                                    </p:anim>
                                    <p:anim calcmode="lin" valueType="num">
                                      <p:cBhvr additive="base">
                                        <p:cTn id="14" dur="500" fill="hold"/>
                                        <p:tgtEl>
                                          <p:spTgt spid="19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utoUpdateAnimBg="0"/>
      <p:bldP spid="1947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Inhaltsplatzhalter 2">
            <a:extLst>
              <a:ext uri="{FF2B5EF4-FFF2-40B4-BE49-F238E27FC236}">
                <a16:creationId xmlns:a16="http://schemas.microsoft.com/office/drawing/2014/main" id="{04FE9DF6-158C-4D42-B26E-CDF3B65982A6}"/>
              </a:ext>
            </a:extLst>
          </p:cNvPr>
          <p:cNvSpPr>
            <a:spLocks noGrp="1"/>
          </p:cNvSpPr>
          <p:nvPr>
            <p:ph idx="4294967295"/>
          </p:nvPr>
        </p:nvSpPr>
        <p:spPr bwMode="auto">
          <a:xfrm>
            <a:off x="250825" y="1844675"/>
            <a:ext cx="2520950" cy="1612900"/>
          </a:xfrm>
          <a:prstGeom prst="rect">
            <a:avLst/>
          </a:prstGeom>
          <a:solidFill>
            <a:srgbClr val="FFFFFF"/>
          </a:solidFill>
          <a:ln>
            <a:solidFill>
              <a:srgbClr val="000000"/>
            </a:solidFill>
            <a:miter lim="800000"/>
            <a:headEnd/>
            <a:tailEnd/>
          </a:ln>
        </p:spPr>
        <p:txBody>
          <a:bodyPr/>
          <a:lstStyle/>
          <a:p>
            <a:pPr marL="0" indent="0">
              <a:buFontTx/>
              <a:buNone/>
            </a:pPr>
            <a:r>
              <a:rPr lang="de-DE" altLang="de-DE" sz="1800"/>
              <a:t>Kompaktleuchtstoff-lampen mit unterschiedlicher Farbtemperatur</a:t>
            </a:r>
          </a:p>
        </p:txBody>
      </p:sp>
      <p:sp>
        <p:nvSpPr>
          <p:cNvPr id="247811" name="Text Box 3">
            <a:extLst>
              <a:ext uri="{FF2B5EF4-FFF2-40B4-BE49-F238E27FC236}">
                <a16:creationId xmlns:a16="http://schemas.microsoft.com/office/drawing/2014/main" id="{B1282A52-48D3-40FF-B941-1855785ECAA2}"/>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Beispiel unterschiedlicher Farbtemperatur</a:t>
            </a:r>
          </a:p>
        </p:txBody>
      </p:sp>
      <p:pic>
        <p:nvPicPr>
          <p:cNvPr id="247812" name="Picture 4">
            <a:extLst>
              <a:ext uri="{FF2B5EF4-FFF2-40B4-BE49-F238E27FC236}">
                <a16:creationId xmlns:a16="http://schemas.microsoft.com/office/drawing/2014/main" id="{EA78CE72-1B16-48A3-963A-1CE9912D71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6325" y="2852738"/>
            <a:ext cx="2279650"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813" name="Picture 5">
            <a:extLst>
              <a:ext uri="{FF2B5EF4-FFF2-40B4-BE49-F238E27FC236}">
                <a16:creationId xmlns:a16="http://schemas.microsoft.com/office/drawing/2014/main" id="{FAFFBBA2-2C1F-4CA6-B60C-0530160A1CE5}"/>
              </a:ext>
            </a:extLst>
          </p:cNvPr>
          <p:cNvPicPr>
            <a:picLocks noChangeAspect="1" noChangeArrowheads="1"/>
          </p:cNvPicPr>
          <p:nvPr/>
        </p:nvPicPr>
        <p:blipFill>
          <a:blip r:embed="rId3">
            <a:clrChange>
              <a:clrFrom>
                <a:srgbClr val="82AB1F"/>
              </a:clrFrom>
              <a:clrTo>
                <a:srgbClr val="82AB1F">
                  <a:alpha val="0"/>
                </a:srgbClr>
              </a:clrTo>
            </a:clrChange>
            <a:extLst>
              <a:ext uri="{28A0092B-C50C-407E-A947-70E740481C1C}">
                <a14:useLocalDpi xmlns:a14="http://schemas.microsoft.com/office/drawing/2010/main"/>
              </a:ext>
            </a:extLst>
          </a:blip>
          <a:srcRect/>
          <a:stretch>
            <a:fillRect/>
          </a:stretch>
        </p:blipFill>
        <p:spPr bwMode="auto">
          <a:xfrm>
            <a:off x="3203575" y="2852738"/>
            <a:ext cx="2087563"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814" name="Text Box 6">
            <a:extLst>
              <a:ext uri="{FF2B5EF4-FFF2-40B4-BE49-F238E27FC236}">
                <a16:creationId xmlns:a16="http://schemas.microsoft.com/office/drawing/2014/main" id="{7A10EE18-1F22-4476-B7A1-F53519A7C2AF}"/>
              </a:ext>
            </a:extLst>
          </p:cNvPr>
          <p:cNvSpPr txBox="1">
            <a:spLocks noChangeArrowheads="1"/>
          </p:cNvSpPr>
          <p:nvPr/>
        </p:nvSpPr>
        <p:spPr bwMode="auto">
          <a:xfrm>
            <a:off x="3203575" y="5373688"/>
            <a:ext cx="2016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a:t>2700 K</a:t>
            </a:r>
          </a:p>
        </p:txBody>
      </p:sp>
      <p:sp>
        <p:nvSpPr>
          <p:cNvPr id="247815" name="Text Box 7">
            <a:extLst>
              <a:ext uri="{FF2B5EF4-FFF2-40B4-BE49-F238E27FC236}">
                <a16:creationId xmlns:a16="http://schemas.microsoft.com/office/drawing/2014/main" id="{69077D5A-AA93-479A-9E8D-FFF6E3953B61}"/>
              </a:ext>
            </a:extLst>
          </p:cNvPr>
          <p:cNvSpPr txBox="1">
            <a:spLocks noChangeArrowheads="1"/>
          </p:cNvSpPr>
          <p:nvPr/>
        </p:nvSpPr>
        <p:spPr bwMode="auto">
          <a:xfrm>
            <a:off x="6227763" y="5373688"/>
            <a:ext cx="2016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a:t>6500 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Inhaltsplatzhalter 2">
            <a:extLst>
              <a:ext uri="{FF2B5EF4-FFF2-40B4-BE49-F238E27FC236}">
                <a16:creationId xmlns:a16="http://schemas.microsoft.com/office/drawing/2014/main" id="{39825908-1486-461A-A542-2FE7FFE53C60}"/>
              </a:ext>
            </a:extLst>
          </p:cNvPr>
          <p:cNvSpPr>
            <a:spLocks noGrp="1"/>
          </p:cNvSpPr>
          <p:nvPr>
            <p:ph idx="4294967295"/>
          </p:nvPr>
        </p:nvSpPr>
        <p:spPr bwMode="auto">
          <a:xfrm>
            <a:off x="539750" y="1844675"/>
            <a:ext cx="8229600" cy="4608513"/>
          </a:xfrm>
          <a:prstGeom prst="rect">
            <a:avLst/>
          </a:prstGeom>
          <a:solidFill>
            <a:srgbClr val="FFFFFF"/>
          </a:solidFill>
          <a:ln>
            <a:solidFill>
              <a:srgbClr val="000000"/>
            </a:solidFill>
            <a:miter lim="800000"/>
            <a:headEnd/>
            <a:tailEnd/>
          </a:ln>
        </p:spPr>
        <p:txBody>
          <a:bodyPr/>
          <a:lstStyle/>
          <a:p>
            <a:pPr marL="0" indent="0">
              <a:buFontTx/>
              <a:buNone/>
            </a:pPr>
            <a:r>
              <a:rPr lang="de-DE" altLang="de-DE" sz="1600"/>
              <a:t>Je niedriger der Index, desto schlechter ist die Farbwiedergabe, d.h. z.B. Gesichter wirken fahl, Gemüse unappetitlich.</a:t>
            </a:r>
          </a:p>
          <a:p>
            <a:pPr marL="0" indent="0">
              <a:buFontTx/>
              <a:buNone/>
            </a:pPr>
            <a:endParaRPr lang="de-DE" altLang="de-DE" sz="1600"/>
          </a:p>
          <a:p>
            <a:pPr marL="0" indent="0">
              <a:buFontTx/>
              <a:buNone/>
            </a:pPr>
            <a:r>
              <a:rPr lang="de-DE" altLang="de-DE" sz="1600"/>
              <a:t>Ursache für eine schlechte Farbwiedergabe: Es fehlt im Lichtspektrum ein Teil oder ein Teil ist überbetont.</a:t>
            </a:r>
          </a:p>
          <a:p>
            <a:pPr marL="0" indent="0">
              <a:buFontTx/>
              <a:buNone/>
            </a:pPr>
            <a:endParaRPr lang="de-DE" altLang="de-DE" sz="1600"/>
          </a:p>
          <a:p>
            <a:pPr marL="0" indent="0">
              <a:buFontTx/>
              <a:buNone/>
            </a:pPr>
            <a:r>
              <a:rPr lang="de-DE" altLang="de-DE" sz="1600"/>
              <a:t>Eine Lichtquelle, deren Licht alle Spektralfarben enthält, z. B. das Sonnenlicht, lässt die Farben der beleuchteten Gegenstände natürlich aussehen - die Farbwiedergabe ist optimal.</a:t>
            </a:r>
          </a:p>
          <a:p>
            <a:pPr marL="0" indent="0">
              <a:buFontTx/>
              <a:buNone/>
            </a:pPr>
            <a:endParaRPr lang="de-DE" altLang="de-DE" sz="1600"/>
          </a:p>
        </p:txBody>
      </p:sp>
      <p:graphicFrame>
        <p:nvGraphicFramePr>
          <p:cNvPr id="21542" name="Group 38">
            <a:extLst>
              <a:ext uri="{FF2B5EF4-FFF2-40B4-BE49-F238E27FC236}">
                <a16:creationId xmlns:a16="http://schemas.microsoft.com/office/drawing/2014/main" id="{01C6AF13-5C2E-4493-828A-FD05B64766E0}"/>
              </a:ext>
            </a:extLst>
          </p:cNvPr>
          <p:cNvGraphicFramePr>
            <a:graphicFrameLocks noGrp="1"/>
          </p:cNvGraphicFramePr>
          <p:nvPr/>
        </p:nvGraphicFramePr>
        <p:xfrm>
          <a:off x="539750" y="765175"/>
          <a:ext cx="8229600" cy="822960"/>
        </p:xfrm>
        <a:graphic>
          <a:graphicData uri="http://schemas.openxmlformats.org/drawingml/2006/table">
            <a:tbl>
              <a:tblPr/>
              <a:tblGrid>
                <a:gridCol w="1522413">
                  <a:extLst>
                    <a:ext uri="{9D8B030D-6E8A-4147-A177-3AD203B41FA5}">
                      <a16:colId xmlns:a16="http://schemas.microsoft.com/office/drawing/2014/main" val="247478018"/>
                    </a:ext>
                  </a:extLst>
                </a:gridCol>
                <a:gridCol w="6707187">
                  <a:extLst>
                    <a:ext uri="{9D8B030D-6E8A-4147-A177-3AD203B41FA5}">
                      <a16:colId xmlns:a16="http://schemas.microsoft.com/office/drawing/2014/main" val="2031637722"/>
                    </a:ext>
                  </a:extLst>
                </a:gridCol>
              </a:tblGrid>
              <a:tr h="7493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Farbwieder-</a:t>
                      </a:r>
                      <a:br>
                        <a:rPr kumimoji="0" lang="de-DE" altLang="de-DE" sz="1600" b="0" i="0" u="none" strike="noStrike" cap="none" normalizeH="0" baseline="0">
                          <a:ln>
                            <a:noFill/>
                          </a:ln>
                          <a:solidFill>
                            <a:srgbClr val="000000"/>
                          </a:solidFill>
                          <a:effectLst/>
                          <a:latin typeface="Comic Sans MS" panose="030F0702030302020204" pitchFamily="66" charset="0"/>
                        </a:rPr>
                      </a:br>
                      <a:r>
                        <a:rPr kumimoji="0" lang="de-DE" altLang="de-DE" sz="1600" b="0" i="0" u="none" strike="noStrike" cap="none" normalizeH="0" baseline="0">
                          <a:ln>
                            <a:noFill/>
                          </a:ln>
                          <a:solidFill>
                            <a:srgbClr val="000000"/>
                          </a:solidFill>
                          <a:effectLst/>
                          <a:latin typeface="Comic Sans MS" panose="030F0702030302020204" pitchFamily="66" charset="0"/>
                        </a:rPr>
                        <a:t>gabe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Die </a:t>
                      </a:r>
                      <a:r>
                        <a:rPr kumimoji="0" lang="de-DE" altLang="de-DE" sz="1600" b="0" i="0" u="none" strike="noStrike" cap="none" normalizeH="0" baseline="0">
                          <a:ln>
                            <a:noFill/>
                          </a:ln>
                          <a:solidFill>
                            <a:srgbClr val="CC0000"/>
                          </a:solidFill>
                          <a:effectLst/>
                          <a:latin typeface="Comic Sans MS" panose="030F0702030302020204" pitchFamily="66" charset="0"/>
                        </a:rPr>
                        <a:t>Farbwiedergabe</a:t>
                      </a:r>
                      <a:r>
                        <a:rPr kumimoji="0" lang="de-DE" altLang="de-DE" sz="1600" b="0" i="0" u="none" strike="noStrike" cap="none" normalizeH="0" baseline="0">
                          <a:ln>
                            <a:noFill/>
                          </a:ln>
                          <a:solidFill>
                            <a:srgbClr val="000000"/>
                          </a:solidFill>
                          <a:effectLst/>
                          <a:latin typeface="Comic Sans MS" panose="030F0702030302020204" pitchFamily="66" charset="0"/>
                        </a:rPr>
                        <a:t> einer Lampe bezeichnet die Wirkung, die ihr Licht auf farbige Gegenstände hervorruft.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Die Bewertung der Farbwiedergabe erfolgt durch den Index 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23924513"/>
                  </a:ext>
                </a:extLst>
              </a:tr>
            </a:tbl>
          </a:graphicData>
        </a:graphic>
      </p:graphicFrame>
      <p:graphicFrame>
        <p:nvGraphicFramePr>
          <p:cNvPr id="21545" name="Group 41">
            <a:extLst>
              <a:ext uri="{FF2B5EF4-FFF2-40B4-BE49-F238E27FC236}">
                <a16:creationId xmlns:a16="http://schemas.microsoft.com/office/drawing/2014/main" id="{441B8B2C-9B2B-41B4-9A92-854943F1AA3C}"/>
              </a:ext>
            </a:extLst>
          </p:cNvPr>
          <p:cNvGraphicFramePr>
            <a:graphicFrameLocks noGrp="1"/>
          </p:cNvGraphicFramePr>
          <p:nvPr/>
        </p:nvGraphicFramePr>
        <p:xfrm>
          <a:off x="684213" y="4652963"/>
          <a:ext cx="5903912" cy="1584960"/>
        </p:xfrm>
        <a:graphic>
          <a:graphicData uri="http://schemas.openxmlformats.org/drawingml/2006/table">
            <a:tbl>
              <a:tblPr/>
              <a:tblGrid>
                <a:gridCol w="4248150">
                  <a:extLst>
                    <a:ext uri="{9D8B030D-6E8A-4147-A177-3AD203B41FA5}">
                      <a16:colId xmlns:a16="http://schemas.microsoft.com/office/drawing/2014/main" val="1258204996"/>
                    </a:ext>
                  </a:extLst>
                </a:gridCol>
                <a:gridCol w="1655762">
                  <a:extLst>
                    <a:ext uri="{9D8B030D-6E8A-4147-A177-3AD203B41FA5}">
                      <a16:colId xmlns:a16="http://schemas.microsoft.com/office/drawing/2014/main" val="2466269943"/>
                    </a:ext>
                  </a:extLst>
                </a:gridCol>
              </a:tblGrid>
              <a:tr h="30638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Sonnenlicht, Glühlampen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Ra  bis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06690178"/>
                  </a:ext>
                </a:extLst>
              </a:tr>
              <a:tr h="30638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Leuchtstofflampen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Ra    60 – 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95361632"/>
                  </a:ext>
                </a:extLst>
              </a:tr>
              <a:tr h="3048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Kompaktleuchtstofflampen (Energiesparlampen)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Ra    80 - 89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8107763"/>
                  </a:ext>
                </a:extLst>
              </a:tr>
              <a:tr h="30638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LEDs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omic Sans MS" panose="030F0702030302020204" pitchFamily="66" charset="0"/>
                        </a:rPr>
                        <a:t>Ra    80 - 95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63300591"/>
                  </a:ext>
                </a:extLst>
              </a:tr>
            </a:tbl>
          </a:graphicData>
        </a:graphic>
      </p:graphicFrame>
      <p:sp>
        <p:nvSpPr>
          <p:cNvPr id="21541" name="Text Box 37">
            <a:extLst>
              <a:ext uri="{FF2B5EF4-FFF2-40B4-BE49-F238E27FC236}">
                <a16:creationId xmlns:a16="http://schemas.microsoft.com/office/drawing/2014/main" id="{28AAFED5-E8D6-4326-B140-05B1748D2F2C}"/>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Farbwiedergabe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a:extLst>
              <a:ext uri="{FF2B5EF4-FFF2-40B4-BE49-F238E27FC236}">
                <a16:creationId xmlns:a16="http://schemas.microsoft.com/office/drawing/2014/main" id="{DAFEAA04-5363-4BC2-B648-CB3C3BCA0399}"/>
              </a:ext>
            </a:extLst>
          </p:cNvPr>
          <p:cNvSpPr txBox="1">
            <a:spLocks noChangeArrowheads="1"/>
          </p:cNvSpPr>
          <p:nvPr/>
        </p:nvSpPr>
        <p:spPr bwMode="auto">
          <a:xfrm>
            <a:off x="0" y="0"/>
            <a:ext cx="9144000" cy="946150"/>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Beispiel der schlechten Farbwiedergabe : Natriumdampflampen</a:t>
            </a:r>
          </a:p>
        </p:txBody>
      </p:sp>
      <p:pic>
        <p:nvPicPr>
          <p:cNvPr id="250883" name="Picture 3" descr="NatriumHoch">
            <a:extLst>
              <a:ext uri="{FF2B5EF4-FFF2-40B4-BE49-F238E27FC236}">
                <a16:creationId xmlns:a16="http://schemas.microsoft.com/office/drawing/2014/main" id="{F20A38E0-5AE7-4525-B371-EAE8D38236B2}"/>
              </a:ext>
            </a:extLst>
          </p:cNvPr>
          <p:cNvPicPr>
            <a:picLocks noChangeAspect="1" noChangeArrowheads="1"/>
          </p:cNvPicPr>
          <p:nvPr/>
        </p:nvPicPr>
        <p:blipFill>
          <a:blip r:embed="rId2" cstate="email">
            <a:lum bright="30000" contrast="24000"/>
            <a:extLst>
              <a:ext uri="{28A0092B-C50C-407E-A947-70E740481C1C}">
                <a14:useLocalDpi xmlns:a14="http://schemas.microsoft.com/office/drawing/2010/main"/>
              </a:ext>
            </a:extLst>
          </a:blip>
          <a:srcRect/>
          <a:stretch>
            <a:fillRect/>
          </a:stretch>
        </p:blipFill>
        <p:spPr bwMode="auto">
          <a:xfrm>
            <a:off x="3492500" y="1125538"/>
            <a:ext cx="5472113" cy="5445125"/>
          </a:xfrm>
          <a:prstGeom prst="rect">
            <a:avLst/>
          </a:prstGeom>
          <a:noFill/>
          <a:extLst>
            <a:ext uri="{909E8E84-426E-40DD-AFC4-6F175D3DCCD1}">
              <a14:hiddenFill xmlns:a14="http://schemas.microsoft.com/office/drawing/2010/main">
                <a:solidFill>
                  <a:srgbClr val="FFFFFF"/>
                </a:solidFill>
              </a14:hiddenFill>
            </a:ext>
          </a:extLst>
        </p:spPr>
      </p:pic>
      <p:pic>
        <p:nvPicPr>
          <p:cNvPr id="250884" name="Picture 4" descr="StraßenlampeZuhause">
            <a:extLst>
              <a:ext uri="{FF2B5EF4-FFF2-40B4-BE49-F238E27FC236}">
                <a16:creationId xmlns:a16="http://schemas.microsoft.com/office/drawing/2014/main" id="{E0E984F5-64E5-4D2B-88FF-45DC02E16A6D}"/>
              </a:ext>
            </a:extLst>
          </p:cNvPr>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107950" y="2133600"/>
            <a:ext cx="3370263" cy="1381125"/>
          </a:xfrm>
          <a:prstGeom prst="rect">
            <a:avLst/>
          </a:prstGeom>
          <a:noFill/>
          <a:extLst>
            <a:ext uri="{909E8E84-426E-40DD-AFC4-6F175D3DCCD1}">
              <a14:hiddenFill xmlns:a14="http://schemas.microsoft.com/office/drawing/2010/main">
                <a:solidFill>
                  <a:srgbClr val="FFFFFF"/>
                </a:solidFill>
              </a14:hiddenFill>
            </a:ext>
          </a:extLst>
        </p:spPr>
      </p:pic>
      <p:sp>
        <p:nvSpPr>
          <p:cNvPr id="250885" name="Text Box 5">
            <a:extLst>
              <a:ext uri="{FF2B5EF4-FFF2-40B4-BE49-F238E27FC236}">
                <a16:creationId xmlns:a16="http://schemas.microsoft.com/office/drawing/2014/main" id="{41924F30-1644-4E6B-BE55-383B9AC56330}"/>
              </a:ext>
            </a:extLst>
          </p:cNvPr>
          <p:cNvSpPr txBox="1">
            <a:spLocks noChangeArrowheads="1"/>
          </p:cNvSpPr>
          <p:nvPr/>
        </p:nvSpPr>
        <p:spPr bwMode="auto">
          <a:xfrm>
            <a:off x="323850" y="3933825"/>
            <a:ext cx="26638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Kaum Blauanteile in dem  eingeschränkten Spektrum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a:extLst>
              <a:ext uri="{FF2B5EF4-FFF2-40B4-BE49-F238E27FC236}">
                <a16:creationId xmlns:a16="http://schemas.microsoft.com/office/drawing/2014/main" id="{3641F0C1-DC2A-443F-BDCD-88A0109BF3AC}"/>
              </a:ext>
            </a:extLst>
          </p:cNvPr>
          <p:cNvSpPr txBox="1">
            <a:spLocks noChangeArrowheads="1"/>
          </p:cNvSpPr>
          <p:nvPr/>
        </p:nvSpPr>
        <p:spPr bwMode="auto">
          <a:xfrm>
            <a:off x="1835150" y="1557338"/>
            <a:ext cx="5543550" cy="364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eaLnBrk="0" hangingPunct="0">
              <a:spcBef>
                <a:spcPts val="1250"/>
              </a:spcBef>
              <a:buSzPct val="100000"/>
            </a:pPr>
            <a:r>
              <a:rPr lang="de-DE" altLang="de-DE" sz="2000">
                <a:solidFill>
                  <a:srgbClr val="000000"/>
                </a:solidFill>
              </a:rPr>
              <a:t>„Helligkeit“</a:t>
            </a:r>
          </a:p>
          <a:p>
            <a:pPr eaLnBrk="0" hangingPunct="0">
              <a:spcBef>
                <a:spcPts val="1250"/>
              </a:spcBef>
              <a:buSzPct val="100000"/>
            </a:pPr>
            <a:r>
              <a:rPr lang="de-DE" altLang="de-DE" sz="2000">
                <a:solidFill>
                  <a:srgbClr val="000000"/>
                </a:solidFill>
              </a:rPr>
              <a:t>Elektrische Leistung</a:t>
            </a:r>
          </a:p>
          <a:p>
            <a:pPr eaLnBrk="0" hangingPunct="0">
              <a:spcBef>
                <a:spcPts val="1250"/>
              </a:spcBef>
              <a:buSzPct val="100000"/>
            </a:pPr>
            <a:r>
              <a:rPr lang="de-DE" altLang="de-DE" sz="2000">
                <a:solidFill>
                  <a:srgbClr val="000000"/>
                </a:solidFill>
              </a:rPr>
              <a:t>Wirkungsgrad der Lichterzeugung</a:t>
            </a:r>
          </a:p>
          <a:p>
            <a:pPr eaLnBrk="0" hangingPunct="0">
              <a:spcBef>
                <a:spcPts val="1250"/>
              </a:spcBef>
              <a:buSzPct val="100000"/>
            </a:pPr>
            <a:r>
              <a:rPr lang="de-DE" altLang="de-DE" sz="2000">
                <a:solidFill>
                  <a:srgbClr val="000000"/>
                </a:solidFill>
              </a:rPr>
              <a:t>„Lichtfarbe“</a:t>
            </a:r>
          </a:p>
          <a:p>
            <a:pPr eaLnBrk="0" hangingPunct="0">
              <a:spcBef>
                <a:spcPts val="1250"/>
              </a:spcBef>
              <a:buSzPct val="100000"/>
            </a:pPr>
            <a:r>
              <a:rPr lang="de-DE" altLang="de-DE" sz="2000" b="1">
                <a:solidFill>
                  <a:srgbClr val="C5000B"/>
                </a:solidFill>
              </a:rPr>
              <a:t>Lampenarten und Abstrahlwinkel</a:t>
            </a:r>
          </a:p>
          <a:p>
            <a:pPr eaLnBrk="0" hangingPunct="0">
              <a:spcBef>
                <a:spcPts val="1250"/>
              </a:spcBef>
              <a:buSzPct val="100000"/>
            </a:pPr>
            <a:r>
              <a:rPr lang="de-DE" altLang="de-DE" sz="2000" b="1">
                <a:solidFill>
                  <a:srgbClr val="C5000B"/>
                </a:solidFill>
              </a:rPr>
              <a:t>Einschalt-Zyklenfestigkeit</a:t>
            </a:r>
          </a:p>
          <a:p>
            <a:pPr eaLnBrk="0" hangingPunct="0">
              <a:spcBef>
                <a:spcPts val="1250"/>
              </a:spcBef>
              <a:buSzPct val="100000"/>
            </a:pPr>
            <a:r>
              <a:rPr lang="de-DE" altLang="de-DE" sz="2000" b="1">
                <a:solidFill>
                  <a:srgbClr val="C5000B"/>
                </a:solidFill>
              </a:rPr>
              <a:t>Lebensdauer</a:t>
            </a:r>
          </a:p>
          <a:p>
            <a:pPr eaLnBrk="0" hangingPunct="0">
              <a:spcBef>
                <a:spcPts val="1250"/>
              </a:spcBef>
              <a:buSzPct val="100000"/>
            </a:pPr>
            <a:r>
              <a:rPr lang="de-DE" altLang="de-DE" sz="2000" b="1">
                <a:solidFill>
                  <a:srgbClr val="C5000B"/>
                </a:solidFill>
              </a:rPr>
              <a:t>Einschaltverhalten</a:t>
            </a:r>
          </a:p>
        </p:txBody>
      </p:sp>
      <p:sp>
        <p:nvSpPr>
          <p:cNvPr id="224259" name="Text Box 3">
            <a:extLst>
              <a:ext uri="{FF2B5EF4-FFF2-40B4-BE49-F238E27FC236}">
                <a16:creationId xmlns:a16="http://schemas.microsoft.com/office/drawing/2014/main" id="{8D90F14F-AEA0-4C9A-9B32-5ED178E708A1}"/>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Wichtige Eigenschaften von Leuchtmitteln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2D3146C1-393C-4BD6-97AB-5F4D3C4B4BBB}"/>
              </a:ext>
            </a:extLst>
          </p:cNvPr>
          <p:cNvSpPr>
            <a:spLocks noGrp="1" noChangeArrowheads="1"/>
          </p:cNvSpPr>
          <p:nvPr>
            <p:ph type="body" sz="half" idx="1"/>
          </p:nvPr>
        </p:nvSpPr>
        <p:spPr bwMode="auto">
          <a:xfrm>
            <a:off x="468313" y="836613"/>
            <a:ext cx="8496300" cy="237648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de-DE" altLang="de-DE" sz="1800"/>
              <a:t>Glühlampen sind das älteste und bisher am häufigsten </a:t>
            </a:r>
            <a:br>
              <a:rPr lang="de-DE" altLang="de-DE" sz="1800"/>
            </a:br>
            <a:r>
              <a:rPr lang="de-DE" altLang="de-DE" sz="1800"/>
              <a:t>verwendete Leuchtmittel.</a:t>
            </a:r>
          </a:p>
          <a:p>
            <a:pPr marL="0" indent="0">
              <a:buFont typeface="Arial" panose="020B0604020202020204" pitchFamily="34" charset="0"/>
              <a:buNone/>
            </a:pPr>
            <a:endParaRPr lang="de-DE" altLang="de-DE" sz="1800"/>
          </a:p>
          <a:p>
            <a:pPr marL="0" indent="0">
              <a:buFont typeface="Arial" panose="020B0604020202020204" pitchFamily="34" charset="0"/>
              <a:buNone/>
            </a:pPr>
            <a:r>
              <a:rPr lang="de-DE" altLang="de-DE" sz="1800"/>
              <a:t>Durch das Verfahren, dass die Glühwendel zum Glühen gebracht wird, erzeugt sie sehr viel Wärme, was zumindest im Sommer nicht gewünscht ist.</a:t>
            </a:r>
          </a:p>
          <a:p>
            <a:pPr marL="0" indent="0">
              <a:buFont typeface="Arial" panose="020B0604020202020204" pitchFamily="34" charset="0"/>
              <a:buNone/>
            </a:pPr>
            <a:endParaRPr lang="de-DE" altLang="de-DE" sz="1800"/>
          </a:p>
          <a:p>
            <a:pPr marL="0" indent="0">
              <a:buFont typeface="Arial" panose="020B0604020202020204" pitchFamily="34" charset="0"/>
              <a:buNone/>
            </a:pPr>
            <a:r>
              <a:rPr lang="de-DE" altLang="de-DE" sz="1800"/>
              <a:t>Nur 3% der Energie wird in Licht umgewandelt.</a:t>
            </a:r>
          </a:p>
        </p:txBody>
      </p:sp>
      <p:graphicFrame>
        <p:nvGraphicFramePr>
          <p:cNvPr id="23772" name="Group 220">
            <a:extLst>
              <a:ext uri="{FF2B5EF4-FFF2-40B4-BE49-F238E27FC236}">
                <a16:creationId xmlns:a16="http://schemas.microsoft.com/office/drawing/2014/main" id="{2BD03BAD-D67F-4D8B-8E79-E44F913F2B31}"/>
              </a:ext>
            </a:extLst>
          </p:cNvPr>
          <p:cNvGraphicFramePr>
            <a:graphicFrameLocks noGrp="1"/>
          </p:cNvGraphicFramePr>
          <p:nvPr>
            <p:ph sz="half" idx="2"/>
          </p:nvPr>
        </p:nvGraphicFramePr>
        <p:xfrm>
          <a:off x="539750" y="3357563"/>
          <a:ext cx="8147050" cy="2994983"/>
        </p:xfrm>
        <a:graphic>
          <a:graphicData uri="http://schemas.openxmlformats.org/drawingml/2006/table">
            <a:tbl>
              <a:tblPr/>
              <a:tblGrid>
                <a:gridCol w="1652588">
                  <a:extLst>
                    <a:ext uri="{9D8B030D-6E8A-4147-A177-3AD203B41FA5}">
                      <a16:colId xmlns:a16="http://schemas.microsoft.com/office/drawing/2014/main" val="2721210675"/>
                    </a:ext>
                  </a:extLst>
                </a:gridCol>
                <a:gridCol w="1328737">
                  <a:extLst>
                    <a:ext uri="{9D8B030D-6E8A-4147-A177-3AD203B41FA5}">
                      <a16:colId xmlns:a16="http://schemas.microsoft.com/office/drawing/2014/main" val="1060167348"/>
                    </a:ext>
                  </a:extLst>
                </a:gridCol>
                <a:gridCol w="1300163">
                  <a:extLst>
                    <a:ext uri="{9D8B030D-6E8A-4147-A177-3AD203B41FA5}">
                      <a16:colId xmlns:a16="http://schemas.microsoft.com/office/drawing/2014/main" val="1547710067"/>
                    </a:ext>
                  </a:extLst>
                </a:gridCol>
                <a:gridCol w="1306512">
                  <a:extLst>
                    <a:ext uri="{9D8B030D-6E8A-4147-A177-3AD203B41FA5}">
                      <a16:colId xmlns:a16="http://schemas.microsoft.com/office/drawing/2014/main" val="3544421900"/>
                    </a:ext>
                  </a:extLst>
                </a:gridCol>
                <a:gridCol w="1303338">
                  <a:extLst>
                    <a:ext uri="{9D8B030D-6E8A-4147-A177-3AD203B41FA5}">
                      <a16:colId xmlns:a16="http://schemas.microsoft.com/office/drawing/2014/main" val="1694471181"/>
                    </a:ext>
                  </a:extLst>
                </a:gridCol>
                <a:gridCol w="1255712">
                  <a:extLst>
                    <a:ext uri="{9D8B030D-6E8A-4147-A177-3AD203B41FA5}">
                      <a16:colId xmlns:a16="http://schemas.microsoft.com/office/drawing/2014/main" val="1346312505"/>
                    </a:ext>
                  </a:extLst>
                </a:gridCol>
              </a:tblGrid>
              <a:tr h="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827088"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235075"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43063"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Elektrische Leistung</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25 W</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40 W</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60 W</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75 W</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100 W</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5624057"/>
                  </a:ext>
                </a:extLst>
              </a:tr>
              <a:tr h="4111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827088"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235075"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43063"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Kosten pro Lampe ca.</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1 € - 2 €</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567940500"/>
                  </a:ext>
                </a:extLst>
              </a:tr>
              <a:tr h="5762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827088"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235075"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43063"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Mittlere Nennlebensdauer</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1000 h</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63267999"/>
                  </a:ext>
                </a:extLst>
              </a:tr>
              <a:tr h="4127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827088"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235075"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43063"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Lichtstrom (Lumen)</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180 - 290</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360 - 550</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550 - 710</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650 - 800</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890</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3905043"/>
                  </a:ext>
                </a:extLst>
              </a:tr>
              <a:tr h="4111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827088"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235075"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43063"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Lichtausbeute (Lumen / Watt) </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 </a:t>
                      </a:r>
                      <a:r>
                        <a:rPr kumimoji="0" lang="de-DE" altLang="de-DE" sz="1800" b="1" i="0" u="none" strike="noStrike" cap="none" normalizeH="0" baseline="0">
                          <a:ln>
                            <a:noFill/>
                          </a:ln>
                          <a:solidFill>
                            <a:srgbClr val="FF0000"/>
                          </a:solidFill>
                          <a:effectLst/>
                          <a:latin typeface="Comic Sans MS" panose="030F0702030302020204" pitchFamily="66" charset="0"/>
                          <a:cs typeface="Times New Roman" panose="02020603050405020304" pitchFamily="18" charset="0"/>
                        </a:rPr>
                        <a:t>9 - 14 lm/W</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3020062"/>
                  </a:ext>
                </a:extLst>
              </a:tr>
              <a:tr h="247650">
                <a:tc>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Lichtfarbe</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marL="342900" indent="-342900"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Warmweiß (Lichtfarbe 2700 K)</a:t>
                      </a:r>
                      <a:endParaRPr kumimoji="0" lang="de-DE" altLang="de-DE" sz="1600" b="1"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901632999"/>
                  </a:ext>
                </a:extLst>
              </a:tr>
            </a:tbl>
          </a:graphicData>
        </a:graphic>
      </p:graphicFrame>
      <p:sp>
        <p:nvSpPr>
          <p:cNvPr id="23770" name="Text Box 218">
            <a:extLst>
              <a:ext uri="{FF2B5EF4-FFF2-40B4-BE49-F238E27FC236}">
                <a16:creationId xmlns:a16="http://schemas.microsoft.com/office/drawing/2014/main" id="{4A0465AC-ED7B-44E2-BF1C-1E203A694B5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Glühlampen</a:t>
            </a:r>
          </a:p>
        </p:txBody>
      </p:sp>
      <p:pic>
        <p:nvPicPr>
          <p:cNvPr id="23771" name="Picture 219" descr="Glühlampe">
            <a:extLst>
              <a:ext uri="{FF2B5EF4-FFF2-40B4-BE49-F238E27FC236}">
                <a16:creationId xmlns:a16="http://schemas.microsoft.com/office/drawing/2014/main" id="{7D18B3A6-02B8-4B1F-935F-6D22B1C5E4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161122">
            <a:off x="7235825" y="333375"/>
            <a:ext cx="1511300" cy="118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a:extLst>
              <a:ext uri="{FF2B5EF4-FFF2-40B4-BE49-F238E27FC236}">
                <a16:creationId xmlns:a16="http://schemas.microsoft.com/office/drawing/2014/main" id="{40D33368-7E74-4431-B1E9-ACC86778C5ED}"/>
              </a:ext>
            </a:extLst>
          </p:cNvPr>
          <p:cNvSpPr txBox="1">
            <a:spLocks noChangeArrowheads="1"/>
          </p:cNvSpPr>
          <p:nvPr/>
        </p:nvSpPr>
        <p:spPr bwMode="auto">
          <a:xfrm>
            <a:off x="0" y="0"/>
            <a:ext cx="9144000" cy="579438"/>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1750"/>
              </a:spcBef>
            </a:pPr>
            <a:r>
              <a:rPr lang="de-DE" altLang="de-DE" sz="3200"/>
              <a:t>Beleuchten im Haushalt – womit ?</a:t>
            </a:r>
            <a:endParaRPr lang="de-DE" altLang="de-DE" sz="2800"/>
          </a:p>
        </p:txBody>
      </p:sp>
      <p:pic>
        <p:nvPicPr>
          <p:cNvPr id="198659" name="Picture 3">
            <a:extLst>
              <a:ext uri="{FF2B5EF4-FFF2-40B4-BE49-F238E27FC236}">
                <a16:creationId xmlns:a16="http://schemas.microsoft.com/office/drawing/2014/main" id="{428B0635-9089-48F7-AC34-7D2BE9732B7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1125538"/>
            <a:ext cx="688657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CFB9FC80-AF42-4E7F-AF3A-B206E24A25FC}"/>
              </a:ext>
            </a:extLst>
          </p:cNvPr>
          <p:cNvSpPr>
            <a:spLocks noGrp="1" noChangeArrowheads="1"/>
          </p:cNvSpPr>
          <p:nvPr>
            <p:ph type="body" sz="half" idx="1"/>
          </p:nvPr>
        </p:nvSpPr>
        <p:spPr bwMode="auto">
          <a:xfrm>
            <a:off x="468313" y="620713"/>
            <a:ext cx="8351837" cy="31686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de-DE" altLang="de-DE" sz="1800"/>
              <a:t>Eine Weiterentwicklung der Glühlampe ist die Halogenlampe, bei der der Kolben mit Halogengas gefüllt ist.</a:t>
            </a:r>
          </a:p>
          <a:p>
            <a:pPr marL="0" indent="0">
              <a:buFont typeface="Arial" panose="020B0604020202020204" pitchFamily="34" charset="0"/>
              <a:buNone/>
            </a:pPr>
            <a:r>
              <a:rPr lang="de-DE" altLang="de-DE" sz="1800"/>
              <a:t/>
            </a:r>
            <a:br>
              <a:rPr lang="de-DE" altLang="de-DE" sz="1800"/>
            </a:br>
            <a:r>
              <a:rPr lang="de-DE" altLang="de-DE" sz="1800"/>
              <a:t>Wesentliche Vorteile: </a:t>
            </a:r>
            <a:br>
              <a:rPr lang="de-DE" altLang="de-DE" sz="1800"/>
            </a:br>
            <a:r>
              <a:rPr lang="de-DE" altLang="de-DE" sz="1800"/>
              <a:t>höhere Lichtausbeute bis zu etwa 15 - 25 lm/W, </a:t>
            </a:r>
            <a:br>
              <a:rPr lang="de-DE" altLang="de-DE" sz="1800"/>
            </a:br>
            <a:r>
              <a:rPr lang="de-DE" altLang="de-DE" sz="1800"/>
              <a:t>längere Lebensdauer, z. B. 2.000 Stunden, </a:t>
            </a:r>
            <a:br>
              <a:rPr lang="de-DE" altLang="de-DE" sz="1800"/>
            </a:br>
            <a:r>
              <a:rPr lang="de-DE" altLang="de-DE" sz="1800"/>
              <a:t>konstanter Lichtstrom, </a:t>
            </a:r>
            <a:br>
              <a:rPr lang="de-DE" altLang="de-DE" sz="1800"/>
            </a:br>
            <a:r>
              <a:rPr lang="de-DE" altLang="de-DE" sz="1800"/>
              <a:t>weißere Lichtfarbe und kleine Abmessungen.</a:t>
            </a:r>
          </a:p>
          <a:p>
            <a:pPr marL="0" indent="0">
              <a:buFont typeface="Arial" panose="020B0604020202020204" pitchFamily="34" charset="0"/>
              <a:buNone/>
            </a:pPr>
            <a:endParaRPr lang="de-DE" altLang="de-DE" sz="1800"/>
          </a:p>
          <a:p>
            <a:pPr marL="0" indent="0">
              <a:buFont typeface="Arial" panose="020B0604020202020204" pitchFamily="34" charset="0"/>
              <a:buNone/>
            </a:pPr>
            <a:r>
              <a:rPr lang="de-DE" altLang="de-DE" sz="1800"/>
              <a:t>Trotzdem wird noch sehr wenig Energie in Licht umgewandelt.</a:t>
            </a:r>
          </a:p>
        </p:txBody>
      </p:sp>
      <p:sp>
        <p:nvSpPr>
          <p:cNvPr id="59443" name="Rectangle 51">
            <a:extLst>
              <a:ext uri="{FF2B5EF4-FFF2-40B4-BE49-F238E27FC236}">
                <a16:creationId xmlns:a16="http://schemas.microsoft.com/office/drawing/2014/main" id="{FBEF257D-0299-480B-8E61-8C427101DE04}"/>
              </a:ext>
            </a:extLst>
          </p:cNvPr>
          <p:cNvSpPr>
            <a:spLocks noChangeArrowheads="1"/>
          </p:cNvSpPr>
          <p:nvPr/>
        </p:nvSpPr>
        <p:spPr bwMode="auto">
          <a:xfrm>
            <a:off x="0" y="2457450"/>
            <a:ext cx="1779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59445" name="Rectangle 53">
            <a:extLst>
              <a:ext uri="{FF2B5EF4-FFF2-40B4-BE49-F238E27FC236}">
                <a16:creationId xmlns:a16="http://schemas.microsoft.com/office/drawing/2014/main" id="{4344FB59-C654-44F0-8B69-BAFDC376F7B2}"/>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59447" name="Rectangle 55">
            <a:extLst>
              <a:ext uri="{FF2B5EF4-FFF2-40B4-BE49-F238E27FC236}">
                <a16:creationId xmlns:a16="http://schemas.microsoft.com/office/drawing/2014/main" id="{58BC1E7A-0AD5-45E4-B13E-15FE3041685B}"/>
              </a:ext>
            </a:extLst>
          </p:cNvPr>
          <p:cNvSpPr>
            <a:spLocks noChangeArrowheads="1"/>
          </p:cNvSpPr>
          <p:nvPr/>
        </p:nvSpPr>
        <p:spPr bwMode="auto">
          <a:xfrm>
            <a:off x="0" y="2457450"/>
            <a:ext cx="26098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graphicFrame>
        <p:nvGraphicFramePr>
          <p:cNvPr id="59506" name="Group 114">
            <a:extLst>
              <a:ext uri="{FF2B5EF4-FFF2-40B4-BE49-F238E27FC236}">
                <a16:creationId xmlns:a16="http://schemas.microsoft.com/office/drawing/2014/main" id="{7ECF3F22-6FC7-472E-9033-556490F1D6B8}"/>
              </a:ext>
            </a:extLst>
          </p:cNvPr>
          <p:cNvGraphicFramePr>
            <a:graphicFrameLocks noGrp="1"/>
          </p:cNvGraphicFramePr>
          <p:nvPr/>
        </p:nvGraphicFramePr>
        <p:xfrm>
          <a:off x="755650" y="4076700"/>
          <a:ext cx="7489825" cy="2000250"/>
        </p:xfrm>
        <a:graphic>
          <a:graphicData uri="http://schemas.openxmlformats.org/drawingml/2006/table">
            <a:tbl>
              <a:tblPr/>
              <a:tblGrid>
                <a:gridCol w="2492375">
                  <a:extLst>
                    <a:ext uri="{9D8B030D-6E8A-4147-A177-3AD203B41FA5}">
                      <a16:colId xmlns:a16="http://schemas.microsoft.com/office/drawing/2014/main" val="1215730727"/>
                    </a:ext>
                  </a:extLst>
                </a:gridCol>
                <a:gridCol w="2332038">
                  <a:extLst>
                    <a:ext uri="{9D8B030D-6E8A-4147-A177-3AD203B41FA5}">
                      <a16:colId xmlns:a16="http://schemas.microsoft.com/office/drawing/2014/main" val="822655955"/>
                    </a:ext>
                  </a:extLst>
                </a:gridCol>
                <a:gridCol w="2665412">
                  <a:extLst>
                    <a:ext uri="{9D8B030D-6E8A-4147-A177-3AD203B41FA5}">
                      <a16:colId xmlns:a16="http://schemas.microsoft.com/office/drawing/2014/main" val="2863802022"/>
                    </a:ext>
                  </a:extLst>
                </a:gridCol>
              </a:tblGrid>
              <a:tr h="13716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16268342"/>
                  </a:ext>
                </a:extLst>
              </a:tr>
              <a:tr h="6286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Halogenstiftlampe </a:t>
                      </a:r>
                      <a:b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b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 Fassung  GU 5.3</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Halogenstrahler mit Fassung GU 4</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Halogenbrennstab für Lampen-Fassungen R7s</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0180"/>
                  </a:ext>
                </a:extLst>
              </a:tr>
            </a:tbl>
          </a:graphicData>
        </a:graphic>
      </p:graphicFrame>
      <p:sp>
        <p:nvSpPr>
          <p:cNvPr id="59500" name="Text Box 108">
            <a:extLst>
              <a:ext uri="{FF2B5EF4-FFF2-40B4-BE49-F238E27FC236}">
                <a16:creationId xmlns:a16="http://schemas.microsoft.com/office/drawing/2014/main" id="{1E02413D-41E3-4C97-9FE1-2E3871B9FDC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Halogenlampen</a:t>
            </a:r>
          </a:p>
        </p:txBody>
      </p:sp>
      <p:pic>
        <p:nvPicPr>
          <p:cNvPr id="59508" name="Picture 116" descr="HalogStift">
            <a:extLst>
              <a:ext uri="{FF2B5EF4-FFF2-40B4-BE49-F238E27FC236}">
                <a16:creationId xmlns:a16="http://schemas.microsoft.com/office/drawing/2014/main" id="{D1984329-02E6-444C-A44C-9ACAA9A26622}"/>
              </a:ext>
            </a:extLst>
          </p:cNvPr>
          <p:cNvPicPr>
            <a:picLocks noChangeAspect="1" noChangeArrowheads="1"/>
          </p:cNvPicPr>
          <p:nvPr/>
        </p:nvPicPr>
        <p:blipFill>
          <a:blip r:embed="rId2" cstate="email">
            <a:lum contrast="24000"/>
            <a:extLst>
              <a:ext uri="{28A0092B-C50C-407E-A947-70E740481C1C}">
                <a14:useLocalDpi xmlns:a14="http://schemas.microsoft.com/office/drawing/2010/main"/>
              </a:ext>
            </a:extLst>
          </a:blip>
          <a:srcRect/>
          <a:stretch>
            <a:fillRect/>
          </a:stretch>
        </p:blipFill>
        <p:spPr bwMode="auto">
          <a:xfrm>
            <a:off x="1130300" y="4203700"/>
            <a:ext cx="1816100" cy="1017588"/>
          </a:xfrm>
          <a:prstGeom prst="rect">
            <a:avLst/>
          </a:prstGeom>
          <a:noFill/>
          <a:extLst>
            <a:ext uri="{909E8E84-426E-40DD-AFC4-6F175D3DCCD1}">
              <a14:hiddenFill xmlns:a14="http://schemas.microsoft.com/office/drawing/2010/main">
                <a:solidFill>
                  <a:srgbClr val="FFFFFF"/>
                </a:solidFill>
              </a14:hiddenFill>
            </a:ext>
          </a:extLst>
        </p:spPr>
      </p:pic>
      <p:pic>
        <p:nvPicPr>
          <p:cNvPr id="59511" name="Picture 119" descr="Halog Strahler">
            <a:extLst>
              <a:ext uri="{FF2B5EF4-FFF2-40B4-BE49-F238E27FC236}">
                <a16:creationId xmlns:a16="http://schemas.microsoft.com/office/drawing/2014/main" id="{62027E6D-1ECA-485E-BD34-59F6B66910CA}"/>
              </a:ext>
            </a:extLst>
          </p:cNvPr>
          <p:cNvPicPr>
            <a:picLocks noChangeAspect="1" noChangeArrowheads="1"/>
          </p:cNvPicPr>
          <p:nvPr/>
        </p:nvPicPr>
        <p:blipFill>
          <a:blip r:embed="rId3" cstate="email">
            <a:lum bright="18000" contrast="18000"/>
            <a:extLst>
              <a:ext uri="{28A0092B-C50C-407E-A947-70E740481C1C}">
                <a14:useLocalDpi xmlns:a14="http://schemas.microsoft.com/office/drawing/2010/main"/>
              </a:ext>
            </a:extLst>
          </a:blip>
          <a:srcRect/>
          <a:stretch>
            <a:fillRect/>
          </a:stretch>
        </p:blipFill>
        <p:spPr bwMode="auto">
          <a:xfrm>
            <a:off x="3625850" y="4124325"/>
            <a:ext cx="1657350" cy="1284288"/>
          </a:xfrm>
          <a:prstGeom prst="rect">
            <a:avLst/>
          </a:prstGeom>
          <a:noFill/>
          <a:extLst>
            <a:ext uri="{909E8E84-426E-40DD-AFC4-6F175D3DCCD1}">
              <a14:hiddenFill xmlns:a14="http://schemas.microsoft.com/office/drawing/2010/main">
                <a:solidFill>
                  <a:srgbClr val="FFFFFF"/>
                </a:solidFill>
              </a14:hiddenFill>
            </a:ext>
          </a:extLst>
        </p:spPr>
      </p:pic>
      <p:pic>
        <p:nvPicPr>
          <p:cNvPr id="59512" name="Picture 120" descr="HalogStab">
            <a:extLst>
              <a:ext uri="{FF2B5EF4-FFF2-40B4-BE49-F238E27FC236}">
                <a16:creationId xmlns:a16="http://schemas.microsoft.com/office/drawing/2014/main" id="{DB2AF289-C1C8-4371-8D9D-AF852F95866E}"/>
              </a:ext>
            </a:extLst>
          </p:cNvPr>
          <p:cNvPicPr>
            <a:picLocks noChangeAspect="1" noChangeArrowheads="1"/>
          </p:cNvPicPr>
          <p:nvPr/>
        </p:nvPicPr>
        <p:blipFill>
          <a:blip r:embed="rId4" cstate="email">
            <a:lum bright="-6000" contrast="30000"/>
            <a:extLst>
              <a:ext uri="{28A0092B-C50C-407E-A947-70E740481C1C}">
                <a14:useLocalDpi xmlns:a14="http://schemas.microsoft.com/office/drawing/2010/main"/>
              </a:ext>
            </a:extLst>
          </a:blip>
          <a:srcRect/>
          <a:stretch>
            <a:fillRect/>
          </a:stretch>
        </p:blipFill>
        <p:spPr bwMode="auto">
          <a:xfrm>
            <a:off x="5578475" y="4370388"/>
            <a:ext cx="2667000" cy="836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a:extLst>
              <a:ext uri="{FF2B5EF4-FFF2-40B4-BE49-F238E27FC236}">
                <a16:creationId xmlns:a16="http://schemas.microsoft.com/office/drawing/2014/main" id="{961D4716-27FA-4A43-B11C-BD2466ECF513}"/>
              </a:ext>
            </a:extLst>
          </p:cNvPr>
          <p:cNvSpPr>
            <a:spLocks noGrp="1" noChangeArrowheads="1"/>
          </p:cNvSpPr>
          <p:nvPr>
            <p:ph type="body" sz="half" idx="1"/>
          </p:nvPr>
        </p:nvSpPr>
        <p:spPr bwMode="auto">
          <a:xfrm>
            <a:off x="539750" y="692150"/>
            <a:ext cx="8362950" cy="388937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de-DE" altLang="de-DE" sz="1800"/>
              <a:t>Seit etwa 2009 auf dem Markt, mit etwa 30% weniger Stromverbrauch bei gleichem Lichtstrom. </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Erreicht durch eine Infrarotbeschichtung, durch die die Wärme im Glaskolben gehalten wird.</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Als Abkürzung in der Typenbezeichnung findet man oft auf der Verpackung IRC, was „Infra Red Coated“, bzw. „Infrarot beschichtet“ bedeutet.</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Angeblich etwa doppelt so lange Lebensdauer (4000-5000 h) wie Standard-Halogenlampen (2000 – 2500 h).</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Wenn Sie Halogenlampen nicht durch sparsame Lampen ersetzen können, sollten Sie nur noch die IRC-Halogenlampen kaufen.</a:t>
            </a:r>
          </a:p>
        </p:txBody>
      </p:sp>
      <p:graphicFrame>
        <p:nvGraphicFramePr>
          <p:cNvPr id="25728" name="Group 128">
            <a:extLst>
              <a:ext uri="{FF2B5EF4-FFF2-40B4-BE49-F238E27FC236}">
                <a16:creationId xmlns:a16="http://schemas.microsoft.com/office/drawing/2014/main" id="{1B23A133-FAE9-4349-95BB-1FD1CA2280DF}"/>
              </a:ext>
            </a:extLst>
          </p:cNvPr>
          <p:cNvGraphicFramePr>
            <a:graphicFrameLocks noGrp="1"/>
          </p:cNvGraphicFramePr>
          <p:nvPr>
            <p:ph sz="half" idx="2"/>
          </p:nvPr>
        </p:nvGraphicFramePr>
        <p:xfrm>
          <a:off x="611188" y="4652963"/>
          <a:ext cx="8075612" cy="1944688"/>
        </p:xfrm>
        <a:graphic>
          <a:graphicData uri="http://schemas.openxmlformats.org/drawingml/2006/table">
            <a:tbl>
              <a:tblPr/>
              <a:tblGrid>
                <a:gridCol w="2019300">
                  <a:extLst>
                    <a:ext uri="{9D8B030D-6E8A-4147-A177-3AD203B41FA5}">
                      <a16:colId xmlns:a16="http://schemas.microsoft.com/office/drawing/2014/main" val="2458127197"/>
                    </a:ext>
                  </a:extLst>
                </a:gridCol>
                <a:gridCol w="2019300">
                  <a:extLst>
                    <a:ext uri="{9D8B030D-6E8A-4147-A177-3AD203B41FA5}">
                      <a16:colId xmlns:a16="http://schemas.microsoft.com/office/drawing/2014/main" val="113715912"/>
                    </a:ext>
                  </a:extLst>
                </a:gridCol>
                <a:gridCol w="2017712">
                  <a:extLst>
                    <a:ext uri="{9D8B030D-6E8A-4147-A177-3AD203B41FA5}">
                      <a16:colId xmlns:a16="http://schemas.microsoft.com/office/drawing/2014/main" val="1971389923"/>
                    </a:ext>
                  </a:extLst>
                </a:gridCol>
                <a:gridCol w="2019300">
                  <a:extLst>
                    <a:ext uri="{9D8B030D-6E8A-4147-A177-3AD203B41FA5}">
                      <a16:colId xmlns:a16="http://schemas.microsoft.com/office/drawing/2014/main" val="2758093441"/>
                    </a:ext>
                  </a:extLst>
                </a:gridCol>
              </a:tblGrid>
              <a:tr h="9731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85480683"/>
                  </a:ext>
                </a:extLst>
              </a:tr>
              <a:tr h="9715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200" b="0" i="0" u="none" strike="noStrike" cap="none" normalizeH="0" baseline="0">
                          <a:ln>
                            <a:noFill/>
                          </a:ln>
                          <a:solidFill>
                            <a:schemeClr val="tx1"/>
                          </a:solidFill>
                          <a:effectLst/>
                          <a:latin typeface="Comic Sans MS" panose="030F0702030302020204" pitchFamily="66" charset="0"/>
                        </a:rPr>
                        <a:t>IRC Halogenlampe in Glühlampenform mit E27 Fassung.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200" b="0" i="0" u="none" strike="noStrike" cap="none" normalizeH="0" baseline="0">
                          <a:ln>
                            <a:noFill/>
                          </a:ln>
                          <a:solidFill>
                            <a:schemeClr val="tx1"/>
                          </a:solidFill>
                          <a:effectLst/>
                          <a:latin typeface="Comic Sans MS" panose="030F0702030302020204" pitchFamily="66" charset="0"/>
                        </a:rPr>
                        <a:t>IRC Halogenlampe mit GY6.35 Sockel</a:t>
                      </a: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200" b="0" i="0" u="none" strike="noStrike" cap="none" normalizeH="0" baseline="0">
                          <a:ln>
                            <a:noFill/>
                          </a:ln>
                          <a:solidFill>
                            <a:srgbClr val="000000"/>
                          </a:solidFill>
                          <a:effectLst/>
                          <a:latin typeface="Comic Sans MS" panose="030F0702030302020204" pitchFamily="66" charset="0"/>
                          <a:cs typeface="Times New Roman" panose="02020603050405020304" pitchFamily="18" charset="0"/>
                        </a:rPr>
                        <a:t>IRC Halogenlampe in Kerzenform mit E14 Sockel.</a:t>
                      </a:r>
                      <a:r>
                        <a:rPr kumimoji="0" lang="de-DE" altLang="de-DE" sz="1200" b="0" i="0" u="none" strike="noStrike" cap="none" normalizeH="0" baseline="0">
                          <a:ln>
                            <a:noFill/>
                          </a:ln>
                          <a:solidFill>
                            <a:schemeClr val="tx1"/>
                          </a:solidFill>
                          <a:effectLst/>
                          <a:latin typeface="Comic Sans MS" panose="030F0702030302020204" pitchFamily="66"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200" b="0" i="0" u="none" strike="noStrike" cap="none" normalizeH="0" baseline="0">
                          <a:ln>
                            <a:noFill/>
                          </a:ln>
                          <a:solidFill>
                            <a:schemeClr val="tx1"/>
                          </a:solidFill>
                          <a:effectLst/>
                          <a:latin typeface="Comic Sans MS" panose="030F0702030302020204" pitchFamily="66" charset="0"/>
                        </a:rPr>
                        <a:t>IRC Strahler mit E14 Sockel.</a:t>
                      </a: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6462897"/>
                  </a:ext>
                </a:extLst>
              </a:tr>
            </a:tbl>
          </a:graphicData>
        </a:graphic>
      </p:graphicFrame>
      <p:pic>
        <p:nvPicPr>
          <p:cNvPr id="25683" name="Picture 83">
            <a:extLst>
              <a:ext uri="{FF2B5EF4-FFF2-40B4-BE49-F238E27FC236}">
                <a16:creationId xmlns:a16="http://schemas.microsoft.com/office/drawing/2014/main" id="{73AC0014-5FB4-4262-B611-ED59A99985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4703763"/>
            <a:ext cx="1295400" cy="803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84" name="Picture 84">
            <a:extLst>
              <a:ext uri="{FF2B5EF4-FFF2-40B4-BE49-F238E27FC236}">
                <a16:creationId xmlns:a16="http://schemas.microsoft.com/office/drawing/2014/main" id="{DCED02EF-2925-4DA7-8C5B-4F413C41B2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4703763"/>
            <a:ext cx="708025" cy="757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85" name="Picture 85">
            <a:extLst>
              <a:ext uri="{FF2B5EF4-FFF2-40B4-BE49-F238E27FC236}">
                <a16:creationId xmlns:a16="http://schemas.microsoft.com/office/drawing/2014/main" id="{0017B687-3F42-44DA-83A2-C8F7D156E6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7900" y="4762500"/>
            <a:ext cx="1512888" cy="63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86" name="Picture 86">
            <a:extLst>
              <a:ext uri="{FF2B5EF4-FFF2-40B4-BE49-F238E27FC236}">
                <a16:creationId xmlns:a16="http://schemas.microsoft.com/office/drawing/2014/main" id="{3FADDF5C-A7E6-4AA9-A388-D2E41F8050C6}"/>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019925" y="4652963"/>
            <a:ext cx="1223963" cy="8540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22" name="Text Box 122">
            <a:extLst>
              <a:ext uri="{FF2B5EF4-FFF2-40B4-BE49-F238E27FC236}">
                <a16:creationId xmlns:a16="http://schemas.microsoft.com/office/drawing/2014/main" id="{6199DB67-AE54-43BE-9D37-05BA79651B4F}"/>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800"/>
              <a:t>„Sparsame“ Halogenlampen (IRC)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48" name="Object 16">
            <a:extLst>
              <a:ext uri="{FF2B5EF4-FFF2-40B4-BE49-F238E27FC236}">
                <a16:creationId xmlns:a16="http://schemas.microsoft.com/office/drawing/2014/main" id="{4D432BAA-2FD7-457A-98A2-9FD41F78E1EF}"/>
              </a:ext>
            </a:extLst>
          </p:cNvPr>
          <p:cNvGraphicFramePr>
            <a:graphicFrameLocks noChangeAspect="1"/>
          </p:cNvGraphicFramePr>
          <p:nvPr/>
        </p:nvGraphicFramePr>
        <p:xfrm>
          <a:off x="0" y="520700"/>
          <a:ext cx="9144000" cy="4591050"/>
        </p:xfrm>
        <a:graphic>
          <a:graphicData uri="http://schemas.openxmlformats.org/presentationml/2006/ole">
            <mc:AlternateContent xmlns:mc="http://schemas.openxmlformats.org/markup-compatibility/2006">
              <mc:Choice xmlns:v="urn:schemas-microsoft-com:vml" Requires="v">
                <p:oleObj spid="_x0000_s257069" r:id="rId3" imgW="11896920" imgH="4697640" progId="">
                  <p:embed/>
                </p:oleObj>
              </mc:Choice>
              <mc:Fallback>
                <p:oleObj r:id="rId3" imgW="11896920" imgH="4697640" progId="">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0700"/>
                        <a:ext cx="9144000" cy="45910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2043" name="Picture 11" descr="http://www.cwaller.de/images/licht_bilder/gluehlampe.jpg">
            <a:extLst>
              <a:ext uri="{FF2B5EF4-FFF2-40B4-BE49-F238E27FC236}">
                <a16:creationId xmlns:a16="http://schemas.microsoft.com/office/drawing/2014/main" id="{982B9A4C-7182-41E8-AA6C-A32547EF26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30313" y="5170488"/>
            <a:ext cx="3313112" cy="1535112"/>
          </a:xfrm>
          <a:prstGeom prst="rect">
            <a:avLst/>
          </a:prstGeom>
          <a:noFill/>
          <a:extLst>
            <a:ext uri="{909E8E84-426E-40DD-AFC4-6F175D3DCCD1}">
              <a14:hiddenFill xmlns:a14="http://schemas.microsoft.com/office/drawing/2010/main">
                <a:solidFill>
                  <a:srgbClr val="FFFFFF"/>
                </a:solidFill>
              </a14:hiddenFill>
            </a:ext>
          </a:extLst>
        </p:spPr>
      </p:pic>
      <p:sp>
        <p:nvSpPr>
          <p:cNvPr id="172044" name="Text Box 12">
            <a:extLst>
              <a:ext uri="{FF2B5EF4-FFF2-40B4-BE49-F238E27FC236}">
                <a16:creationId xmlns:a16="http://schemas.microsoft.com/office/drawing/2014/main" id="{99FBCCFF-420E-4364-AA67-CAEC777D82BD}"/>
              </a:ext>
            </a:extLst>
          </p:cNvPr>
          <p:cNvSpPr txBox="1">
            <a:spLocks noChangeArrowheads="1"/>
          </p:cNvSpPr>
          <p:nvPr/>
        </p:nvSpPr>
        <p:spPr bwMode="auto">
          <a:xfrm>
            <a:off x="5003800" y="5373688"/>
            <a:ext cx="3097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Sichtbares Spektrum und Intensität</a:t>
            </a:r>
          </a:p>
        </p:txBody>
      </p:sp>
      <p:sp>
        <p:nvSpPr>
          <p:cNvPr id="172045" name="Text Box 13">
            <a:extLst>
              <a:ext uri="{FF2B5EF4-FFF2-40B4-BE49-F238E27FC236}">
                <a16:creationId xmlns:a16="http://schemas.microsoft.com/office/drawing/2014/main" id="{761E73C4-E551-4690-B223-864B94A5A458}"/>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2800"/>
              <a:t>Spektrum der Glühlampen</a:t>
            </a:r>
          </a:p>
        </p:txBody>
      </p:sp>
      <p:pic>
        <p:nvPicPr>
          <p:cNvPr id="172047" name="Picture 15">
            <a:extLst>
              <a:ext uri="{FF2B5EF4-FFF2-40B4-BE49-F238E27FC236}">
                <a16:creationId xmlns:a16="http://schemas.microsoft.com/office/drawing/2014/main" id="{16CB9FB5-0A0A-4816-8FC0-64B322896B7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1188" y="3933825"/>
            <a:ext cx="6115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2043"/>
                                        </p:tgtEl>
                                        <p:attrNameLst>
                                          <p:attrName>style.visibility</p:attrName>
                                        </p:attrNameLst>
                                      </p:cBhvr>
                                      <p:to>
                                        <p:strVal val="visible"/>
                                      </p:to>
                                    </p:set>
                                    <p:animEffect transition="in" filter="box(in)">
                                      <p:cBhvr>
                                        <p:cTn id="7" dur="500"/>
                                        <p:tgtEl>
                                          <p:spTgt spid="172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9AC78F90-D3B6-4EEC-9576-AE7AF4B2CDEA}"/>
              </a:ext>
            </a:extLst>
          </p:cNvPr>
          <p:cNvSpPr>
            <a:spLocks noGrp="1" noChangeArrowheads="1"/>
          </p:cNvSpPr>
          <p:nvPr>
            <p:ph type="body" sz="half" idx="1"/>
          </p:nvPr>
        </p:nvSpPr>
        <p:spPr bwMode="auto">
          <a:xfrm>
            <a:off x="468313" y="765175"/>
            <a:ext cx="8362950" cy="331152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de-DE" altLang="de-DE" sz="1800"/>
              <a:t>Leuchtstofflampen gehören zu den Niederdruck-Gasentladungslampen. In dem Glasrohr, das mit einem fluoreszierenden Leuchtstoff beschichtet ist werden als Gasfüllung Quecksilber-Edelgas-Gemische verwendet.</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Leuchtstofflampen sind um ein Vielfaches effizienter als Glühlampen. Je nach Modell setzen sie etwa 25 Prozent der Energie in sichtbares Licht um.</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Gegenüber der Glühlampe sparen sie bis zu 80 Prozent Strom. Zudem ist die mittlere Lebensdauer um ein Vielfaches höher. </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Da Leuchtstofflampen giftiges Quecksilber enthalten müssen sie sachgerecht entsorgt werden. </a:t>
            </a:r>
          </a:p>
        </p:txBody>
      </p:sp>
      <p:pic>
        <p:nvPicPr>
          <p:cNvPr id="76827" name="Picture 27">
            <a:extLst>
              <a:ext uri="{FF2B5EF4-FFF2-40B4-BE49-F238E27FC236}">
                <a16:creationId xmlns:a16="http://schemas.microsoft.com/office/drawing/2014/main" id="{39CAD5D3-088C-464B-8375-806AF7DF7C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4437063"/>
            <a:ext cx="7777163"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0" name="Text Box 30">
            <a:extLst>
              <a:ext uri="{FF2B5EF4-FFF2-40B4-BE49-F238E27FC236}">
                <a16:creationId xmlns:a16="http://schemas.microsoft.com/office/drawing/2014/main" id="{8592D8F1-EDB2-4418-A8EB-DF60C4482298}"/>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800"/>
              <a:t>Leuchtstofflampen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EF9277C0-90C4-4B4D-A2B1-F06A15E90889}"/>
              </a:ext>
            </a:extLst>
          </p:cNvPr>
          <p:cNvSpPr>
            <a:spLocks noGrp="1" noChangeArrowheads="1"/>
          </p:cNvSpPr>
          <p:nvPr>
            <p:ph type="body" sz="half" idx="1"/>
          </p:nvPr>
        </p:nvSpPr>
        <p:spPr bwMode="auto">
          <a:xfrm>
            <a:off x="250825" y="620713"/>
            <a:ext cx="8713788" cy="396081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de-DE" altLang="de-DE" sz="2000"/>
              <a:t>Diese  „Energiesparlampen“ basieren auf den Leuchtstofflampen, nur dass sie wesentlich kompakter sind (Kompaktleuchtstofflampen). </a:t>
            </a:r>
          </a:p>
          <a:p>
            <a:pPr>
              <a:lnSpc>
                <a:spcPct val="80000"/>
              </a:lnSpc>
              <a:buFont typeface="Arial" panose="020B0604020202020204" pitchFamily="34" charset="0"/>
              <a:buNone/>
            </a:pPr>
            <a:endParaRPr lang="de-DE" altLang="de-DE" sz="2000"/>
          </a:p>
          <a:p>
            <a:pPr>
              <a:lnSpc>
                <a:spcPct val="80000"/>
              </a:lnSpc>
              <a:buFont typeface="Arial" panose="020B0604020202020204" pitchFamily="34" charset="0"/>
              <a:buNone/>
            </a:pPr>
            <a:r>
              <a:rPr lang="de-DE" altLang="de-DE" sz="2000"/>
              <a:t>Sie verbrauchen erheblich weniger Energie als die Standardglühlampe. So entspricht eine 11 W Energiesparlampe in etwa einer 60W Glühlampe.</a:t>
            </a:r>
          </a:p>
          <a:p>
            <a:pPr>
              <a:lnSpc>
                <a:spcPct val="80000"/>
              </a:lnSpc>
              <a:buFont typeface="Arial" panose="020B0604020202020204" pitchFamily="34" charset="0"/>
              <a:buNone/>
            </a:pPr>
            <a:endParaRPr lang="de-DE" altLang="de-DE" sz="2000"/>
          </a:p>
          <a:p>
            <a:pPr>
              <a:lnSpc>
                <a:spcPct val="80000"/>
              </a:lnSpc>
              <a:buFont typeface="Arial" panose="020B0604020202020204" pitchFamily="34" charset="0"/>
              <a:buNone/>
            </a:pPr>
            <a:r>
              <a:rPr lang="de-DE" altLang="de-DE" sz="2000"/>
              <a:t>Neben den Vorteilen der Energieersparnis gibt es aber auch Nachteile, z.B. </a:t>
            </a:r>
          </a:p>
          <a:p>
            <a:pPr>
              <a:lnSpc>
                <a:spcPct val="85000"/>
              </a:lnSpc>
            </a:pPr>
            <a:r>
              <a:rPr lang="de-DE" altLang="de-DE" sz="2000"/>
              <a:t>enthalten (flüssiges) Quecksilber</a:t>
            </a:r>
          </a:p>
          <a:p>
            <a:pPr>
              <a:lnSpc>
                <a:spcPct val="85000"/>
              </a:lnSpc>
            </a:pPr>
            <a:r>
              <a:rPr lang="de-DE" altLang="de-DE" sz="2000"/>
              <a:t>Helligkeit steigt nach dem Einschalten erst langsam</a:t>
            </a:r>
          </a:p>
          <a:p>
            <a:pPr>
              <a:lnSpc>
                <a:spcPct val="85000"/>
              </a:lnSpc>
            </a:pPr>
            <a:r>
              <a:rPr lang="de-DE" altLang="de-DE" sz="2000"/>
              <a:t>Häufiges Ein- und Ausschalten kann die Lebensdauer herabsetzen</a:t>
            </a:r>
          </a:p>
          <a:p>
            <a:pPr>
              <a:lnSpc>
                <a:spcPct val="85000"/>
              </a:lnSpc>
            </a:pPr>
            <a:r>
              <a:rPr lang="de-DE" altLang="de-DE" sz="2000"/>
              <a:t>in der Regel nicht dimmbar </a:t>
            </a:r>
          </a:p>
        </p:txBody>
      </p:sp>
      <p:sp>
        <p:nvSpPr>
          <p:cNvPr id="77833" name="Rectangle 9">
            <a:extLst>
              <a:ext uri="{FF2B5EF4-FFF2-40B4-BE49-F238E27FC236}">
                <a16:creationId xmlns:a16="http://schemas.microsoft.com/office/drawing/2014/main" id="{EB853C0B-21D3-4DB9-8D2B-ED2E0BB6E936}"/>
              </a:ext>
            </a:extLst>
          </p:cNvPr>
          <p:cNvSpPr>
            <a:spLocks noChangeArrowheads="1"/>
          </p:cNvSpPr>
          <p:nvPr/>
        </p:nvSpPr>
        <p:spPr bwMode="auto">
          <a:xfrm>
            <a:off x="0" y="2851150"/>
            <a:ext cx="13287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7835" name="Rectangle 11">
            <a:extLst>
              <a:ext uri="{FF2B5EF4-FFF2-40B4-BE49-F238E27FC236}">
                <a16:creationId xmlns:a16="http://schemas.microsoft.com/office/drawing/2014/main" id="{61ECF7CF-AEE5-47C5-B000-CBEBEDED5BB5}"/>
              </a:ext>
            </a:extLst>
          </p:cNvPr>
          <p:cNvSpPr>
            <a:spLocks noChangeArrowheads="1"/>
          </p:cNvSpPr>
          <p:nvPr/>
        </p:nvSpPr>
        <p:spPr bwMode="auto">
          <a:xfrm>
            <a:off x="0" y="2851150"/>
            <a:ext cx="134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7837" name="Rectangle 13">
            <a:extLst>
              <a:ext uri="{FF2B5EF4-FFF2-40B4-BE49-F238E27FC236}">
                <a16:creationId xmlns:a16="http://schemas.microsoft.com/office/drawing/2014/main" id="{47D913D0-E2A1-4085-A788-151A27A14F45}"/>
              </a:ext>
            </a:extLst>
          </p:cNvPr>
          <p:cNvSpPr>
            <a:spLocks noChangeArrowheads="1"/>
          </p:cNvSpPr>
          <p:nvPr/>
        </p:nvSpPr>
        <p:spPr bwMode="auto">
          <a:xfrm>
            <a:off x="0" y="2851150"/>
            <a:ext cx="134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7839" name="Rectangle 15">
            <a:extLst>
              <a:ext uri="{FF2B5EF4-FFF2-40B4-BE49-F238E27FC236}">
                <a16:creationId xmlns:a16="http://schemas.microsoft.com/office/drawing/2014/main" id="{8B8DFE19-2F06-41B4-97C0-014FF06D93AE}"/>
              </a:ext>
            </a:extLst>
          </p:cNvPr>
          <p:cNvSpPr>
            <a:spLocks noChangeArrowheads="1"/>
          </p:cNvSpPr>
          <p:nvPr/>
        </p:nvSpPr>
        <p:spPr bwMode="auto">
          <a:xfrm>
            <a:off x="0" y="2851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graphicFrame>
        <p:nvGraphicFramePr>
          <p:cNvPr id="77913" name="Group 89">
            <a:extLst>
              <a:ext uri="{FF2B5EF4-FFF2-40B4-BE49-F238E27FC236}">
                <a16:creationId xmlns:a16="http://schemas.microsoft.com/office/drawing/2014/main" id="{FFB5FD1A-3545-41A0-BA7C-0FFA5A523ABF}"/>
              </a:ext>
            </a:extLst>
          </p:cNvPr>
          <p:cNvGraphicFramePr>
            <a:graphicFrameLocks noGrp="1"/>
          </p:cNvGraphicFramePr>
          <p:nvPr/>
        </p:nvGraphicFramePr>
        <p:xfrm>
          <a:off x="900113" y="4797425"/>
          <a:ext cx="7272337" cy="1599946"/>
        </p:xfrm>
        <a:graphic>
          <a:graphicData uri="http://schemas.openxmlformats.org/drawingml/2006/table">
            <a:tbl>
              <a:tblPr/>
              <a:tblGrid>
                <a:gridCol w="1754187">
                  <a:extLst>
                    <a:ext uri="{9D8B030D-6E8A-4147-A177-3AD203B41FA5}">
                      <a16:colId xmlns:a16="http://schemas.microsoft.com/office/drawing/2014/main" val="1667049862"/>
                    </a:ext>
                  </a:extLst>
                </a:gridCol>
                <a:gridCol w="1751013">
                  <a:extLst>
                    <a:ext uri="{9D8B030D-6E8A-4147-A177-3AD203B41FA5}">
                      <a16:colId xmlns:a16="http://schemas.microsoft.com/office/drawing/2014/main" val="120458638"/>
                    </a:ext>
                  </a:extLst>
                </a:gridCol>
                <a:gridCol w="1949450">
                  <a:extLst>
                    <a:ext uri="{9D8B030D-6E8A-4147-A177-3AD203B41FA5}">
                      <a16:colId xmlns:a16="http://schemas.microsoft.com/office/drawing/2014/main" val="3371261604"/>
                    </a:ext>
                  </a:extLst>
                </a:gridCol>
                <a:gridCol w="1817687">
                  <a:extLst>
                    <a:ext uri="{9D8B030D-6E8A-4147-A177-3AD203B41FA5}">
                      <a16:colId xmlns:a16="http://schemas.microsoft.com/office/drawing/2014/main" val="85564470"/>
                    </a:ext>
                  </a:extLst>
                </a:gridCol>
              </a:tblGrid>
              <a:tr h="1809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18664369"/>
                  </a:ext>
                </a:extLst>
              </a:tr>
              <a:tr h="6794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Gewendelte Lampe mit E27 Fassung</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Gerade Lampe mit E27 Fassung</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Lampe in Kerzenform mit E27 Fassung</a:t>
                      </a: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de-DE" sz="14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Mini Globe Lampe mit E14 Sockel</a:t>
                      </a:r>
                      <a:endParaRPr kumimoji="0" lang="it-IT"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90472068"/>
                  </a:ext>
                </a:extLst>
              </a:tr>
            </a:tbl>
          </a:graphicData>
        </a:graphic>
      </p:graphicFrame>
      <p:sp>
        <p:nvSpPr>
          <p:cNvPr id="77902" name="Text Box 78">
            <a:extLst>
              <a:ext uri="{FF2B5EF4-FFF2-40B4-BE49-F238E27FC236}">
                <a16:creationId xmlns:a16="http://schemas.microsoft.com/office/drawing/2014/main" id="{B8D9425C-D790-49E0-8E53-2BC9378CCCAD}"/>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Kompaktleuchtstofflampe (Energiesparlampe)</a:t>
            </a:r>
          </a:p>
        </p:txBody>
      </p:sp>
      <p:pic>
        <p:nvPicPr>
          <p:cNvPr id="77832" name="Picture 8">
            <a:extLst>
              <a:ext uri="{FF2B5EF4-FFF2-40B4-BE49-F238E27FC236}">
                <a16:creationId xmlns:a16="http://schemas.microsoft.com/office/drawing/2014/main" id="{CD404F8C-BC0B-41E4-9781-30867AE8AE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4868863"/>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a:extLst>
              <a:ext uri="{FF2B5EF4-FFF2-40B4-BE49-F238E27FC236}">
                <a16:creationId xmlns:a16="http://schemas.microsoft.com/office/drawing/2014/main" id="{4FBEC67C-DA70-4044-8C51-B27563DC9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4797425"/>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8CD4B18C-344A-4CE7-940F-6FDBFA1F31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9338" y="4868863"/>
            <a:ext cx="1085850" cy="714375"/>
          </a:xfrm>
          <a:prstGeom prst="rect">
            <a:avLst/>
          </a:prstGeom>
          <a:solidFill>
            <a:schemeClr val="bg1"/>
          </a:solidFill>
        </p:spPr>
      </p:pic>
      <p:pic>
        <p:nvPicPr>
          <p:cNvPr id="77829" name="Picture 5">
            <a:extLst>
              <a:ext uri="{FF2B5EF4-FFF2-40B4-BE49-F238E27FC236}">
                <a16:creationId xmlns:a16="http://schemas.microsoft.com/office/drawing/2014/main" id="{05A32152-C251-4283-BA3A-F777A479476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04025" y="5013325"/>
            <a:ext cx="1047750" cy="523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37" name="Group 13">
            <a:extLst>
              <a:ext uri="{FF2B5EF4-FFF2-40B4-BE49-F238E27FC236}">
                <a16:creationId xmlns:a16="http://schemas.microsoft.com/office/drawing/2014/main" id="{089F912E-37B3-423A-AC0D-E76BF0C400B8}"/>
              </a:ext>
            </a:extLst>
          </p:cNvPr>
          <p:cNvGrpSpPr>
            <a:grpSpLocks/>
          </p:cNvGrpSpPr>
          <p:nvPr/>
        </p:nvGrpSpPr>
        <p:grpSpPr bwMode="auto">
          <a:xfrm>
            <a:off x="1187450" y="4797425"/>
            <a:ext cx="6154738" cy="703263"/>
            <a:chOff x="748" y="3022"/>
            <a:chExt cx="3877" cy="443"/>
          </a:xfrm>
        </p:grpSpPr>
        <p:sp>
          <p:nvSpPr>
            <p:cNvPr id="205827" name="Rectangle 3">
              <a:extLst>
                <a:ext uri="{FF2B5EF4-FFF2-40B4-BE49-F238E27FC236}">
                  <a16:creationId xmlns:a16="http://schemas.microsoft.com/office/drawing/2014/main" id="{62677015-AA2B-43F9-B3D7-B34D6130D3D0}"/>
                </a:ext>
              </a:extLst>
            </p:cNvPr>
            <p:cNvSpPr>
              <a:spLocks noChangeArrowheads="1"/>
            </p:cNvSpPr>
            <p:nvPr/>
          </p:nvSpPr>
          <p:spPr bwMode="auto">
            <a:xfrm>
              <a:off x="748" y="3022"/>
              <a:ext cx="2103" cy="443"/>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05828" name="Picture 4">
              <a:extLst>
                <a:ext uri="{FF2B5EF4-FFF2-40B4-BE49-F238E27FC236}">
                  <a16:creationId xmlns:a16="http://schemas.microsoft.com/office/drawing/2014/main" id="{96B04A5F-96A7-480F-BDC1-FE8440D5E3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 y="3022"/>
              <a:ext cx="1557" cy="443"/>
            </a:xfrm>
            <a:prstGeom prst="rect">
              <a:avLst/>
            </a:prstGeom>
            <a:solidFill>
              <a:srgbClr val="0000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29" name="Text Box 5">
              <a:extLst>
                <a:ext uri="{FF2B5EF4-FFF2-40B4-BE49-F238E27FC236}">
                  <a16:creationId xmlns:a16="http://schemas.microsoft.com/office/drawing/2014/main" id="{56F72B38-04A1-45DF-BE98-007911A3521D}"/>
                </a:ext>
              </a:extLst>
            </p:cNvPr>
            <p:cNvSpPr txBox="1">
              <a:spLocks noChangeArrowheads="1"/>
            </p:cNvSpPr>
            <p:nvPr/>
          </p:nvSpPr>
          <p:spPr bwMode="auto">
            <a:xfrm>
              <a:off x="3029" y="3022"/>
              <a:ext cx="159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Spektrum im sichtbaren Bereich</a:t>
              </a:r>
            </a:p>
          </p:txBody>
        </p:sp>
      </p:grpSp>
      <p:sp>
        <p:nvSpPr>
          <p:cNvPr id="205830" name="Text Box 6">
            <a:extLst>
              <a:ext uri="{FF2B5EF4-FFF2-40B4-BE49-F238E27FC236}">
                <a16:creationId xmlns:a16="http://schemas.microsoft.com/office/drawing/2014/main" id="{5389D1EB-FB55-42A4-B5C3-63F14D8C73E3}"/>
              </a:ext>
            </a:extLst>
          </p:cNvPr>
          <p:cNvSpPr txBox="1">
            <a:spLocks noChangeArrowheads="1"/>
          </p:cNvSpPr>
          <p:nvPr/>
        </p:nvSpPr>
        <p:spPr bwMode="auto">
          <a:xfrm>
            <a:off x="0" y="0"/>
            <a:ext cx="9144000" cy="947738"/>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eaLnBrk="0" hangingPunct="0">
              <a:spcBef>
                <a:spcPts val="1750"/>
              </a:spcBef>
              <a:buSzPct val="100000"/>
            </a:pPr>
            <a:r>
              <a:rPr lang="de-DE" altLang="de-DE" sz="2800">
                <a:solidFill>
                  <a:srgbClr val="000000"/>
                </a:solidFill>
              </a:rPr>
              <a:t>Emissionsspektren von Energiespar- und Leuchtstofflampen</a:t>
            </a:r>
          </a:p>
        </p:txBody>
      </p:sp>
      <p:grpSp>
        <p:nvGrpSpPr>
          <p:cNvPr id="205838" name="Group 14">
            <a:extLst>
              <a:ext uri="{FF2B5EF4-FFF2-40B4-BE49-F238E27FC236}">
                <a16:creationId xmlns:a16="http://schemas.microsoft.com/office/drawing/2014/main" id="{FA7B9903-F461-4BFF-97D8-C8CFCB5B96F9}"/>
              </a:ext>
            </a:extLst>
          </p:cNvPr>
          <p:cNvGrpSpPr>
            <a:grpSpLocks/>
          </p:cNvGrpSpPr>
          <p:nvPr/>
        </p:nvGrpSpPr>
        <p:grpSpPr bwMode="auto">
          <a:xfrm>
            <a:off x="1147763" y="5734050"/>
            <a:ext cx="6665912" cy="641350"/>
            <a:chOff x="723" y="3612"/>
            <a:chExt cx="4199" cy="404"/>
          </a:xfrm>
        </p:grpSpPr>
        <p:pic>
          <p:nvPicPr>
            <p:cNvPr id="205831" name="Picture 7">
              <a:extLst>
                <a:ext uri="{FF2B5EF4-FFF2-40B4-BE49-F238E27FC236}">
                  <a16:creationId xmlns:a16="http://schemas.microsoft.com/office/drawing/2014/main" id="{D6C864FB-DAEE-4541-A774-D7976CC9A7D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 y="3618"/>
              <a:ext cx="2134" cy="379"/>
            </a:xfrm>
            <a:prstGeom prst="rect">
              <a:avLst/>
            </a:prstGeom>
            <a:noFill/>
            <a:ln>
              <a:noFill/>
            </a:ln>
            <a:effectLst/>
            <a:extLst>
              <a:ext uri="{909E8E84-426E-40DD-AFC4-6F175D3DCCD1}">
                <a14:hiddenFill xmlns:a14="http://schemas.microsoft.com/office/drawing/2010/main">
                  <a:blipFill dpi="0" rotWithShape="0">
                    <a:blip/>
                    <a:srcRect t="10655" b="3756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2" name="Text Box 8">
              <a:extLst>
                <a:ext uri="{FF2B5EF4-FFF2-40B4-BE49-F238E27FC236}">
                  <a16:creationId xmlns:a16="http://schemas.microsoft.com/office/drawing/2014/main" id="{A25F4E32-6A91-4E87-AC09-DD331E789805}"/>
                </a:ext>
              </a:extLst>
            </p:cNvPr>
            <p:cNvSpPr txBox="1">
              <a:spLocks noChangeArrowheads="1"/>
            </p:cNvSpPr>
            <p:nvPr/>
          </p:nvSpPr>
          <p:spPr bwMode="auto">
            <a:xfrm>
              <a:off x="2971" y="3612"/>
              <a:ext cx="1951"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a:t>
              </a:r>
              <a:br>
                <a:rPr lang="de-DE" altLang="de-DE" sz="1800">
                  <a:solidFill>
                    <a:srgbClr val="000000"/>
                  </a:solidFill>
                </a:rPr>
              </a:br>
              <a:r>
                <a:rPr lang="de-DE" altLang="de-DE" sz="1800">
                  <a:solidFill>
                    <a:srgbClr val="000000"/>
                  </a:solidFill>
                </a:rPr>
                <a:t>(Sonne)</a:t>
              </a:r>
            </a:p>
          </p:txBody>
        </p:sp>
      </p:grpSp>
      <p:graphicFrame>
        <p:nvGraphicFramePr>
          <p:cNvPr id="205833" name="Object 9">
            <a:extLst>
              <a:ext uri="{FF2B5EF4-FFF2-40B4-BE49-F238E27FC236}">
                <a16:creationId xmlns:a16="http://schemas.microsoft.com/office/drawing/2014/main" id="{CDB7B183-1974-4F13-A767-FCA9D327F5C0}"/>
              </a:ext>
            </a:extLst>
          </p:cNvPr>
          <p:cNvGraphicFramePr>
            <a:graphicFrameLocks noChangeAspect="1"/>
          </p:cNvGraphicFramePr>
          <p:nvPr/>
        </p:nvGraphicFramePr>
        <p:xfrm>
          <a:off x="0" y="947738"/>
          <a:ext cx="9144000" cy="3805237"/>
        </p:xfrm>
        <a:graphic>
          <a:graphicData uri="http://schemas.openxmlformats.org/presentationml/2006/ole">
            <mc:AlternateContent xmlns:mc="http://schemas.openxmlformats.org/markup-compatibility/2006">
              <mc:Choice xmlns:v="urn:schemas-microsoft-com:vml" Requires="v">
                <p:oleObj spid="_x0000_s205884" r:id="rId6" imgW="9144360" imgH="3805200" progId="">
                  <p:embed/>
                </p:oleObj>
              </mc:Choice>
              <mc:Fallback>
                <p:oleObj r:id="rId6" imgW="9144360" imgH="3805200" progId="">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47738"/>
                        <a:ext cx="9144000" cy="38052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5834" name="Group 10">
            <a:extLst>
              <a:ext uri="{FF2B5EF4-FFF2-40B4-BE49-F238E27FC236}">
                <a16:creationId xmlns:a16="http://schemas.microsoft.com/office/drawing/2014/main" id="{D78DBBCD-26A9-4AED-8EA8-B083B567ECD9}"/>
              </a:ext>
            </a:extLst>
          </p:cNvPr>
          <p:cNvGrpSpPr>
            <a:grpSpLocks/>
          </p:cNvGrpSpPr>
          <p:nvPr/>
        </p:nvGrpSpPr>
        <p:grpSpPr bwMode="auto">
          <a:xfrm>
            <a:off x="647700" y="3838575"/>
            <a:ext cx="6118225" cy="334963"/>
            <a:chOff x="408" y="2418"/>
            <a:chExt cx="3854" cy="211"/>
          </a:xfrm>
        </p:grpSpPr>
        <p:sp>
          <p:nvSpPr>
            <p:cNvPr id="205835" name="Text Box 11">
              <a:extLst>
                <a:ext uri="{FF2B5EF4-FFF2-40B4-BE49-F238E27FC236}">
                  <a16:creationId xmlns:a16="http://schemas.microsoft.com/office/drawing/2014/main" id="{CBCA7540-6DD3-4AE8-A2D0-422A310D91F1}"/>
                </a:ext>
              </a:extLst>
            </p:cNvPr>
            <p:cNvSpPr txBox="1">
              <a:spLocks noChangeArrowheads="1"/>
            </p:cNvSpPr>
            <p:nvPr/>
          </p:nvSpPr>
          <p:spPr bwMode="auto">
            <a:xfrm>
              <a:off x="2859" y="2418"/>
              <a:ext cx="1403" cy="211"/>
            </a:xfrm>
            <a:prstGeom prst="rect">
              <a:avLst/>
            </a:prstGeom>
            <a:blipFill dpi="0" rotWithShape="0">
              <a:blip r:embed="rId8">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05836" name="Text Box 12">
              <a:extLst>
                <a:ext uri="{FF2B5EF4-FFF2-40B4-BE49-F238E27FC236}">
                  <a16:creationId xmlns:a16="http://schemas.microsoft.com/office/drawing/2014/main" id="{45251CAD-876A-4875-A37D-E963C17322AB}"/>
                </a:ext>
              </a:extLst>
            </p:cNvPr>
            <p:cNvSpPr txBox="1">
              <a:spLocks noChangeArrowheads="1"/>
            </p:cNvSpPr>
            <p:nvPr/>
          </p:nvSpPr>
          <p:spPr bwMode="auto">
            <a:xfrm>
              <a:off x="408" y="2418"/>
              <a:ext cx="337" cy="211"/>
            </a:xfrm>
            <a:prstGeom prst="rect">
              <a:avLst/>
            </a:prstGeom>
            <a:blipFill dpi="0" rotWithShape="0">
              <a:blip r:embed="rId9">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a:extLst>
              <a:ext uri="{FF2B5EF4-FFF2-40B4-BE49-F238E27FC236}">
                <a16:creationId xmlns:a16="http://schemas.microsoft.com/office/drawing/2014/main" id="{362D6007-916D-4E88-B0C0-6BF7638996F4}"/>
              </a:ext>
            </a:extLst>
          </p:cNvPr>
          <p:cNvSpPr txBox="1">
            <a:spLocks noChangeArrowheads="1"/>
          </p:cNvSpPr>
          <p:nvPr/>
        </p:nvSpPr>
        <p:spPr bwMode="auto">
          <a:xfrm>
            <a:off x="0" y="0"/>
            <a:ext cx="9144000" cy="947738"/>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eaLnBrk="0" hangingPunct="0">
              <a:spcBef>
                <a:spcPts val="1750"/>
              </a:spcBef>
              <a:buSzPct val="100000"/>
            </a:pPr>
            <a:r>
              <a:rPr lang="de-DE" altLang="de-DE" sz="2600">
                <a:solidFill>
                  <a:srgbClr val="000000"/>
                </a:solidFill>
              </a:rPr>
              <a:t>Emissionsspektren von Energiespar-, Leuchtstofflampen, der Sonne und die Augenempfindlichkeitskurve</a:t>
            </a:r>
          </a:p>
        </p:txBody>
      </p:sp>
      <p:graphicFrame>
        <p:nvGraphicFramePr>
          <p:cNvPr id="207875" name="Object 3">
            <a:extLst>
              <a:ext uri="{FF2B5EF4-FFF2-40B4-BE49-F238E27FC236}">
                <a16:creationId xmlns:a16="http://schemas.microsoft.com/office/drawing/2014/main" id="{4B2504B6-4F49-491F-9E5D-63D3F9B60406}"/>
              </a:ext>
            </a:extLst>
          </p:cNvPr>
          <p:cNvGraphicFramePr>
            <a:graphicFrameLocks noChangeAspect="1"/>
          </p:cNvGraphicFramePr>
          <p:nvPr/>
        </p:nvGraphicFramePr>
        <p:xfrm>
          <a:off x="0" y="909638"/>
          <a:ext cx="9144000" cy="3843337"/>
        </p:xfrm>
        <a:graphic>
          <a:graphicData uri="http://schemas.openxmlformats.org/presentationml/2006/ole">
            <mc:AlternateContent xmlns:mc="http://schemas.openxmlformats.org/markup-compatibility/2006">
              <mc:Choice xmlns:v="urn:schemas-microsoft-com:vml" Requires="v">
                <p:oleObj spid="_x0000_s207943" r:id="rId4" imgW="9144360" imgH="3805200" progId="">
                  <p:embed/>
                </p:oleObj>
              </mc:Choice>
              <mc:Fallback>
                <p:oleObj r:id="rId4" imgW="9144360" imgH="38052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9638"/>
                        <a:ext cx="9144000" cy="38433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7883" name="Group 11">
            <a:extLst>
              <a:ext uri="{FF2B5EF4-FFF2-40B4-BE49-F238E27FC236}">
                <a16:creationId xmlns:a16="http://schemas.microsoft.com/office/drawing/2014/main" id="{3622AE59-7145-47F5-A6C1-CEAB1C5654B7}"/>
              </a:ext>
            </a:extLst>
          </p:cNvPr>
          <p:cNvGrpSpPr>
            <a:grpSpLocks/>
          </p:cNvGrpSpPr>
          <p:nvPr/>
        </p:nvGrpSpPr>
        <p:grpSpPr bwMode="auto">
          <a:xfrm>
            <a:off x="647700" y="3838575"/>
            <a:ext cx="6118225" cy="334963"/>
            <a:chOff x="408" y="2418"/>
            <a:chExt cx="3854" cy="211"/>
          </a:xfrm>
        </p:grpSpPr>
        <p:sp>
          <p:nvSpPr>
            <p:cNvPr id="207884" name="Text Box 12">
              <a:extLst>
                <a:ext uri="{FF2B5EF4-FFF2-40B4-BE49-F238E27FC236}">
                  <a16:creationId xmlns:a16="http://schemas.microsoft.com/office/drawing/2014/main" id="{A2A478ED-A04A-42B1-931C-FEF1E6766365}"/>
                </a:ext>
              </a:extLst>
            </p:cNvPr>
            <p:cNvSpPr txBox="1">
              <a:spLocks noChangeArrowheads="1"/>
            </p:cNvSpPr>
            <p:nvPr/>
          </p:nvSpPr>
          <p:spPr bwMode="auto">
            <a:xfrm>
              <a:off x="2859" y="2418"/>
              <a:ext cx="1403" cy="211"/>
            </a:xfrm>
            <a:prstGeom prst="rect">
              <a:avLst/>
            </a:prstGeom>
            <a:blipFill dpi="0" rotWithShape="0">
              <a:blip r:embed="rId6">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07885" name="Text Box 13">
              <a:extLst>
                <a:ext uri="{FF2B5EF4-FFF2-40B4-BE49-F238E27FC236}">
                  <a16:creationId xmlns:a16="http://schemas.microsoft.com/office/drawing/2014/main" id="{1261DE32-094A-47B4-8E45-8FE4D178F13F}"/>
                </a:ext>
              </a:extLst>
            </p:cNvPr>
            <p:cNvSpPr txBox="1">
              <a:spLocks noChangeArrowheads="1"/>
            </p:cNvSpPr>
            <p:nvPr/>
          </p:nvSpPr>
          <p:spPr bwMode="auto">
            <a:xfrm>
              <a:off x="408" y="2418"/>
              <a:ext cx="337" cy="211"/>
            </a:xfrm>
            <a:prstGeom prst="rect">
              <a:avLst/>
            </a:prstGeom>
            <a:blipFill dpi="0" rotWithShape="0">
              <a:blip r:embed="rId7">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grpSp>
        <p:nvGrpSpPr>
          <p:cNvPr id="207891" name="Group 19">
            <a:extLst>
              <a:ext uri="{FF2B5EF4-FFF2-40B4-BE49-F238E27FC236}">
                <a16:creationId xmlns:a16="http://schemas.microsoft.com/office/drawing/2014/main" id="{378E384E-2F77-418D-BE0B-0F11AB15A76A}"/>
              </a:ext>
            </a:extLst>
          </p:cNvPr>
          <p:cNvGrpSpPr>
            <a:grpSpLocks/>
          </p:cNvGrpSpPr>
          <p:nvPr/>
        </p:nvGrpSpPr>
        <p:grpSpPr bwMode="auto">
          <a:xfrm>
            <a:off x="1187450" y="4797425"/>
            <a:ext cx="6154738" cy="703263"/>
            <a:chOff x="748" y="3022"/>
            <a:chExt cx="3877" cy="443"/>
          </a:xfrm>
        </p:grpSpPr>
        <p:sp>
          <p:nvSpPr>
            <p:cNvPr id="207892" name="Rectangle 20">
              <a:extLst>
                <a:ext uri="{FF2B5EF4-FFF2-40B4-BE49-F238E27FC236}">
                  <a16:creationId xmlns:a16="http://schemas.microsoft.com/office/drawing/2014/main" id="{11E37427-F605-4DB8-8231-BF584FAC3386}"/>
                </a:ext>
              </a:extLst>
            </p:cNvPr>
            <p:cNvSpPr>
              <a:spLocks noChangeArrowheads="1"/>
            </p:cNvSpPr>
            <p:nvPr/>
          </p:nvSpPr>
          <p:spPr bwMode="auto">
            <a:xfrm>
              <a:off x="748" y="3022"/>
              <a:ext cx="2103" cy="443"/>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07893" name="Picture 21">
              <a:extLst>
                <a:ext uri="{FF2B5EF4-FFF2-40B4-BE49-F238E27FC236}">
                  <a16:creationId xmlns:a16="http://schemas.microsoft.com/office/drawing/2014/main" id="{30A4397B-702C-462C-BB54-892B0A8BAE0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9" y="3022"/>
              <a:ext cx="1557" cy="443"/>
            </a:xfrm>
            <a:prstGeom prst="rect">
              <a:avLst/>
            </a:prstGeom>
            <a:solidFill>
              <a:srgbClr val="0000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894" name="Text Box 22">
              <a:extLst>
                <a:ext uri="{FF2B5EF4-FFF2-40B4-BE49-F238E27FC236}">
                  <a16:creationId xmlns:a16="http://schemas.microsoft.com/office/drawing/2014/main" id="{1C5BE4B2-7B19-4BCB-89E5-756E17AB6E8D}"/>
                </a:ext>
              </a:extLst>
            </p:cNvPr>
            <p:cNvSpPr txBox="1">
              <a:spLocks noChangeArrowheads="1"/>
            </p:cNvSpPr>
            <p:nvPr/>
          </p:nvSpPr>
          <p:spPr bwMode="auto">
            <a:xfrm>
              <a:off x="3029" y="3022"/>
              <a:ext cx="159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Spektrum im sichtbaren Bereich</a:t>
              </a:r>
            </a:p>
          </p:txBody>
        </p:sp>
      </p:grpSp>
      <p:grpSp>
        <p:nvGrpSpPr>
          <p:cNvPr id="207895" name="Group 23">
            <a:extLst>
              <a:ext uri="{FF2B5EF4-FFF2-40B4-BE49-F238E27FC236}">
                <a16:creationId xmlns:a16="http://schemas.microsoft.com/office/drawing/2014/main" id="{4731DCB3-453D-4E2B-882F-B659F3886FB5}"/>
              </a:ext>
            </a:extLst>
          </p:cNvPr>
          <p:cNvGrpSpPr>
            <a:grpSpLocks/>
          </p:cNvGrpSpPr>
          <p:nvPr/>
        </p:nvGrpSpPr>
        <p:grpSpPr bwMode="auto">
          <a:xfrm>
            <a:off x="1147763" y="5734050"/>
            <a:ext cx="6665912" cy="641350"/>
            <a:chOff x="723" y="3612"/>
            <a:chExt cx="4199" cy="404"/>
          </a:xfrm>
        </p:grpSpPr>
        <p:pic>
          <p:nvPicPr>
            <p:cNvPr id="207896" name="Picture 24">
              <a:extLst>
                <a:ext uri="{FF2B5EF4-FFF2-40B4-BE49-F238E27FC236}">
                  <a16:creationId xmlns:a16="http://schemas.microsoft.com/office/drawing/2014/main" id="{4B863F66-AC6F-4EB0-BF63-7FA7E1B31A3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3" y="3618"/>
              <a:ext cx="2134" cy="379"/>
            </a:xfrm>
            <a:prstGeom prst="rect">
              <a:avLst/>
            </a:prstGeom>
            <a:noFill/>
            <a:ln>
              <a:noFill/>
            </a:ln>
            <a:effectLst/>
            <a:extLst>
              <a:ext uri="{909E8E84-426E-40DD-AFC4-6F175D3DCCD1}">
                <a14:hiddenFill xmlns:a14="http://schemas.microsoft.com/office/drawing/2010/main">
                  <a:blipFill dpi="0" rotWithShape="0">
                    <a:blip/>
                    <a:srcRect t="10655" b="3756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897" name="Text Box 25">
              <a:extLst>
                <a:ext uri="{FF2B5EF4-FFF2-40B4-BE49-F238E27FC236}">
                  <a16:creationId xmlns:a16="http://schemas.microsoft.com/office/drawing/2014/main" id="{9BA99680-A801-4F5E-BD57-02B66631D35B}"/>
                </a:ext>
              </a:extLst>
            </p:cNvPr>
            <p:cNvSpPr txBox="1">
              <a:spLocks noChangeArrowheads="1"/>
            </p:cNvSpPr>
            <p:nvPr/>
          </p:nvSpPr>
          <p:spPr bwMode="auto">
            <a:xfrm>
              <a:off x="2971" y="3612"/>
              <a:ext cx="1951"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a:t>
              </a:r>
              <a:br>
                <a:rPr lang="de-DE" altLang="de-DE" sz="1800">
                  <a:solidFill>
                    <a:srgbClr val="000000"/>
                  </a:solidFill>
                </a:rPr>
              </a:br>
              <a:r>
                <a:rPr lang="de-DE" altLang="de-DE" sz="1800">
                  <a:solidFill>
                    <a:srgbClr val="000000"/>
                  </a:solidFill>
                </a:rPr>
                <a:t>(Sonne)</a:t>
              </a: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1200748C-2BCA-46ED-897E-C7491F37C493}"/>
              </a:ext>
            </a:extLst>
          </p:cNvPr>
          <p:cNvSpPr>
            <a:spLocks noGrp="1" noChangeArrowheads="1"/>
          </p:cNvSpPr>
          <p:nvPr>
            <p:ph type="body" sz="half" idx="1"/>
          </p:nvPr>
        </p:nvSpPr>
        <p:spPr bwMode="auto">
          <a:xfrm>
            <a:off x="395288" y="549275"/>
            <a:ext cx="8496300" cy="60753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de-DE" altLang="de-DE" sz="1800"/>
              <a:t>Die neueste Entwicklung sind </a:t>
            </a:r>
            <a:r>
              <a:rPr lang="de-DE" altLang="de-DE" sz="1800" b="1"/>
              <a:t>LED-Lampen</a:t>
            </a:r>
            <a:r>
              <a:rPr lang="de-DE" altLang="de-DE" sz="1800"/>
              <a:t>. </a:t>
            </a:r>
            <a:br>
              <a:rPr lang="de-DE" altLang="de-DE" sz="1800"/>
            </a:br>
            <a:r>
              <a:rPr lang="de-DE" altLang="de-DE" sz="1800"/>
              <a:t>Die Abkürzung LED heißt „Light Emitting Diode“, </a:t>
            </a:r>
            <a:br>
              <a:rPr lang="de-DE" altLang="de-DE" sz="1800"/>
            </a:br>
            <a:r>
              <a:rPr lang="de-DE" altLang="de-DE" sz="1800"/>
              <a:t>(„Licht emittierende Diode“). </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LED-Lampen sind sehr Strom sparend. Sie erreichen derzeit eine Lichtausbeute von ca. 50 bis über 100 Lumen pro Watt.</a:t>
            </a:r>
            <a:br>
              <a:rPr lang="de-DE" altLang="de-DE" sz="1800"/>
            </a:br>
            <a:r>
              <a:rPr lang="de-DE" altLang="de-DE" sz="1800"/>
              <a:t>(Glühlampe ca. 10 lm/W) </a:t>
            </a:r>
          </a:p>
          <a:p>
            <a:pPr>
              <a:lnSpc>
                <a:spcPct val="80000"/>
              </a:lnSpc>
              <a:buFont typeface="Arial" panose="020B0604020202020204" pitchFamily="34" charset="0"/>
              <a:buNone/>
            </a:pPr>
            <a:endParaRPr lang="de-DE" altLang="de-DE" sz="1800"/>
          </a:p>
          <a:p>
            <a:pPr>
              <a:lnSpc>
                <a:spcPct val="80000"/>
              </a:lnSpc>
              <a:buFont typeface="Arial" panose="020B0604020202020204" pitchFamily="34" charset="0"/>
              <a:buNone/>
            </a:pPr>
            <a:r>
              <a:rPr lang="de-DE" altLang="de-DE" sz="1800"/>
              <a:t>Die Kosten für LEDs sind derzeit noch etwas höher</a:t>
            </a:r>
            <a:br>
              <a:rPr lang="de-DE" altLang="de-DE" sz="1800"/>
            </a:br>
            <a:endParaRPr lang="de-DE" altLang="de-DE" sz="1800"/>
          </a:p>
          <a:p>
            <a:pPr>
              <a:lnSpc>
                <a:spcPct val="90000"/>
              </a:lnSpc>
              <a:buFont typeface="Arial" panose="020B0604020202020204" pitchFamily="34" charset="0"/>
              <a:buNone/>
            </a:pPr>
            <a:r>
              <a:rPr lang="de-DE" altLang="de-DE" sz="1800"/>
              <a:t>Vorteile</a:t>
            </a:r>
          </a:p>
          <a:p>
            <a:pPr>
              <a:lnSpc>
                <a:spcPct val="90000"/>
              </a:lnSpc>
            </a:pPr>
            <a:r>
              <a:rPr lang="de-DE" altLang="de-DE" sz="1800"/>
              <a:t>sehr wenig Energieverbrauch</a:t>
            </a:r>
          </a:p>
          <a:p>
            <a:pPr>
              <a:lnSpc>
                <a:spcPct val="90000"/>
              </a:lnSpc>
            </a:pPr>
            <a:r>
              <a:rPr lang="de-DE" altLang="de-DE" sz="1800"/>
              <a:t>in vielen Varianten und Formen erhältlich</a:t>
            </a:r>
          </a:p>
          <a:p>
            <a:pPr>
              <a:lnSpc>
                <a:spcPct val="90000"/>
              </a:lnSpc>
            </a:pPr>
            <a:r>
              <a:rPr lang="de-DE" altLang="de-DE" sz="1800"/>
              <a:t>verschiedene Lichtfarben wählbar, kontinuierliches Spektrum</a:t>
            </a:r>
            <a:br>
              <a:rPr lang="de-DE" altLang="de-DE" sz="1800"/>
            </a:br>
            <a:r>
              <a:rPr lang="de-DE" altLang="de-DE" sz="1800"/>
              <a:t>ähnlich dem Sonnelicht bzw. der Glühlampe !</a:t>
            </a:r>
          </a:p>
          <a:p>
            <a:pPr>
              <a:lnSpc>
                <a:spcPct val="90000"/>
              </a:lnSpc>
            </a:pPr>
            <a:r>
              <a:rPr lang="de-DE" altLang="de-DE" sz="1800"/>
              <a:t>Lebensdauer ein Vielfaches im Vergleich zur Glühlampe</a:t>
            </a:r>
          </a:p>
          <a:p>
            <a:pPr>
              <a:lnSpc>
                <a:spcPct val="90000"/>
              </a:lnSpc>
            </a:pPr>
            <a:r>
              <a:rPr lang="de-DE" altLang="de-DE" sz="1800"/>
              <a:t>geringere Erwärmung im Vergleich zur Glühlampe </a:t>
            </a:r>
          </a:p>
          <a:p>
            <a:pPr>
              <a:lnSpc>
                <a:spcPct val="90000"/>
              </a:lnSpc>
            </a:pPr>
            <a:r>
              <a:rPr lang="de-DE" altLang="de-DE" sz="1800"/>
              <a:t>enthalten kein (flüssiges) Quecksilber</a:t>
            </a:r>
          </a:p>
          <a:p>
            <a:pPr>
              <a:lnSpc>
                <a:spcPct val="90000"/>
              </a:lnSpc>
            </a:pPr>
            <a:r>
              <a:rPr lang="de-DE" altLang="de-DE" sz="1800"/>
              <a:t>sofort nach dem Einschalten volle Helligkeit</a:t>
            </a:r>
          </a:p>
          <a:p>
            <a:pPr>
              <a:lnSpc>
                <a:spcPct val="90000"/>
              </a:lnSpc>
            </a:pPr>
            <a:r>
              <a:rPr lang="de-DE" altLang="de-DE" sz="1800"/>
              <a:t>können sehr häufig Ein- und Aus geschaltet werden</a:t>
            </a:r>
          </a:p>
        </p:txBody>
      </p:sp>
      <p:sp>
        <p:nvSpPr>
          <p:cNvPr id="78856" name="Rectangle 8">
            <a:extLst>
              <a:ext uri="{FF2B5EF4-FFF2-40B4-BE49-F238E27FC236}">
                <a16:creationId xmlns:a16="http://schemas.microsoft.com/office/drawing/2014/main" id="{EF46AA90-B808-46F6-8587-0BB981EC0A15}"/>
              </a:ext>
            </a:extLst>
          </p:cNvPr>
          <p:cNvSpPr>
            <a:spLocks noChangeArrowheads="1"/>
          </p:cNvSpPr>
          <p:nvPr/>
        </p:nvSpPr>
        <p:spPr bwMode="auto">
          <a:xfrm>
            <a:off x="0" y="2851150"/>
            <a:ext cx="13287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8857" name="Rectangle 9">
            <a:extLst>
              <a:ext uri="{FF2B5EF4-FFF2-40B4-BE49-F238E27FC236}">
                <a16:creationId xmlns:a16="http://schemas.microsoft.com/office/drawing/2014/main" id="{4A7959E4-F24C-4CE4-8841-812C0A624896}"/>
              </a:ext>
            </a:extLst>
          </p:cNvPr>
          <p:cNvSpPr>
            <a:spLocks noChangeArrowheads="1"/>
          </p:cNvSpPr>
          <p:nvPr/>
        </p:nvSpPr>
        <p:spPr bwMode="auto">
          <a:xfrm>
            <a:off x="0" y="2851150"/>
            <a:ext cx="134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8858" name="Rectangle 10">
            <a:extLst>
              <a:ext uri="{FF2B5EF4-FFF2-40B4-BE49-F238E27FC236}">
                <a16:creationId xmlns:a16="http://schemas.microsoft.com/office/drawing/2014/main" id="{9D54DB59-74EE-42B1-9697-2F9288675E91}"/>
              </a:ext>
            </a:extLst>
          </p:cNvPr>
          <p:cNvSpPr>
            <a:spLocks noChangeArrowheads="1"/>
          </p:cNvSpPr>
          <p:nvPr/>
        </p:nvSpPr>
        <p:spPr bwMode="auto">
          <a:xfrm>
            <a:off x="0" y="2851150"/>
            <a:ext cx="134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8859" name="Rectangle 11">
            <a:extLst>
              <a:ext uri="{FF2B5EF4-FFF2-40B4-BE49-F238E27FC236}">
                <a16:creationId xmlns:a16="http://schemas.microsoft.com/office/drawing/2014/main" id="{8CB324E5-CE62-4341-905E-940D1E8321DA}"/>
              </a:ext>
            </a:extLst>
          </p:cNvPr>
          <p:cNvSpPr>
            <a:spLocks noChangeArrowheads="1"/>
          </p:cNvSpPr>
          <p:nvPr/>
        </p:nvSpPr>
        <p:spPr bwMode="auto">
          <a:xfrm>
            <a:off x="0" y="2851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78879" name="Text Box 31">
            <a:extLst>
              <a:ext uri="{FF2B5EF4-FFF2-40B4-BE49-F238E27FC236}">
                <a16:creationId xmlns:a16="http://schemas.microsoft.com/office/drawing/2014/main" id="{F3EB234B-2736-4681-AE2E-71034FBF4653}"/>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800"/>
              <a:t>LEDs (</a:t>
            </a:r>
            <a:r>
              <a:rPr lang="en-US" altLang="de-DE" sz="2800"/>
              <a:t>Light Emitting Diode</a:t>
            </a:r>
            <a:r>
              <a:rPr lang="de-DE" altLang="de-DE" sz="280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D8F4274A-C4E5-446F-99EB-4C8135A44624}"/>
              </a:ext>
            </a:extLst>
          </p:cNvPr>
          <p:cNvSpPr>
            <a:spLocks noChangeArrowheads="1"/>
          </p:cNvSpPr>
          <p:nvPr/>
        </p:nvSpPr>
        <p:spPr bwMode="auto">
          <a:xfrm>
            <a:off x="250825" y="692150"/>
            <a:ext cx="8497888" cy="280828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35" name="Text Box 3">
            <a:extLst>
              <a:ext uri="{FF2B5EF4-FFF2-40B4-BE49-F238E27FC236}">
                <a16:creationId xmlns:a16="http://schemas.microsoft.com/office/drawing/2014/main" id="{22F1F26E-98F3-4E97-91DE-9AE6FDB6580E}"/>
              </a:ext>
            </a:extLst>
          </p:cNvPr>
          <p:cNvSpPr txBox="1">
            <a:spLocks noChangeArrowheads="1"/>
          </p:cNvSpPr>
          <p:nvPr/>
        </p:nvSpPr>
        <p:spPr bwMode="auto">
          <a:xfrm>
            <a:off x="1588" y="9525"/>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Prinzip Leuchtstofflampe und LED</a:t>
            </a:r>
          </a:p>
        </p:txBody>
      </p:sp>
      <p:grpSp>
        <p:nvGrpSpPr>
          <p:cNvPr id="248836" name="Group 4">
            <a:extLst>
              <a:ext uri="{FF2B5EF4-FFF2-40B4-BE49-F238E27FC236}">
                <a16:creationId xmlns:a16="http://schemas.microsoft.com/office/drawing/2014/main" id="{0C3B694C-C6C3-4E6E-8A75-CBE92650BF54}"/>
              </a:ext>
            </a:extLst>
          </p:cNvPr>
          <p:cNvGrpSpPr>
            <a:grpSpLocks/>
          </p:cNvGrpSpPr>
          <p:nvPr/>
        </p:nvGrpSpPr>
        <p:grpSpPr bwMode="auto">
          <a:xfrm>
            <a:off x="250825" y="908050"/>
            <a:ext cx="8640763" cy="2497138"/>
            <a:chOff x="158" y="572"/>
            <a:chExt cx="5443" cy="1573"/>
          </a:xfrm>
        </p:grpSpPr>
        <p:sp>
          <p:nvSpPr>
            <p:cNvPr id="248837" name="Oval 5">
              <a:extLst>
                <a:ext uri="{FF2B5EF4-FFF2-40B4-BE49-F238E27FC236}">
                  <a16:creationId xmlns:a16="http://schemas.microsoft.com/office/drawing/2014/main" id="{5A532630-7A81-4609-A965-193DCBD64D36}"/>
                </a:ext>
              </a:extLst>
            </p:cNvPr>
            <p:cNvSpPr>
              <a:spLocks noChangeArrowheads="1"/>
            </p:cNvSpPr>
            <p:nvPr/>
          </p:nvSpPr>
          <p:spPr bwMode="auto">
            <a:xfrm>
              <a:off x="612" y="1026"/>
              <a:ext cx="272" cy="544"/>
            </a:xfrm>
            <a:prstGeom prst="ellipse">
              <a:avLst/>
            </a:prstGeom>
            <a:solidFill>
              <a:srgbClr val="DDDDDD"/>
            </a:solidFill>
            <a:ln w="1905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tLang="de-DE">
                <a:solidFill>
                  <a:schemeClr val="folHlink"/>
                </a:solidFill>
              </a:endParaRPr>
            </a:p>
          </p:txBody>
        </p:sp>
        <p:sp>
          <p:nvSpPr>
            <p:cNvPr id="248838" name="Line 6">
              <a:extLst>
                <a:ext uri="{FF2B5EF4-FFF2-40B4-BE49-F238E27FC236}">
                  <a16:creationId xmlns:a16="http://schemas.microsoft.com/office/drawing/2014/main" id="{7D42C0C1-4B61-4CEE-B58C-6F0DD4622C6A}"/>
                </a:ext>
              </a:extLst>
            </p:cNvPr>
            <p:cNvSpPr>
              <a:spLocks noChangeShapeType="1"/>
            </p:cNvSpPr>
            <p:nvPr/>
          </p:nvSpPr>
          <p:spPr bwMode="auto">
            <a:xfrm flipH="1" flipV="1">
              <a:off x="525" y="1212"/>
              <a:ext cx="9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39" name="Line 7">
              <a:extLst>
                <a:ext uri="{FF2B5EF4-FFF2-40B4-BE49-F238E27FC236}">
                  <a16:creationId xmlns:a16="http://schemas.microsoft.com/office/drawing/2014/main" id="{22072285-D498-409C-BB5F-99E31B8AB337}"/>
                </a:ext>
              </a:extLst>
            </p:cNvPr>
            <p:cNvSpPr>
              <a:spLocks noChangeShapeType="1"/>
            </p:cNvSpPr>
            <p:nvPr/>
          </p:nvSpPr>
          <p:spPr bwMode="auto">
            <a:xfrm flipH="1">
              <a:off x="527" y="1395"/>
              <a:ext cx="91"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0" name="Line 8">
              <a:extLst>
                <a:ext uri="{FF2B5EF4-FFF2-40B4-BE49-F238E27FC236}">
                  <a16:creationId xmlns:a16="http://schemas.microsoft.com/office/drawing/2014/main" id="{2B0DEEAB-52AE-4E41-AFA0-ECDCEC2531B8}"/>
                </a:ext>
              </a:extLst>
            </p:cNvPr>
            <p:cNvSpPr>
              <a:spLocks noChangeShapeType="1"/>
            </p:cNvSpPr>
            <p:nvPr/>
          </p:nvSpPr>
          <p:spPr bwMode="auto">
            <a:xfrm flipH="1">
              <a:off x="748" y="1207"/>
              <a:ext cx="371"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1" name="Line 9">
              <a:extLst>
                <a:ext uri="{FF2B5EF4-FFF2-40B4-BE49-F238E27FC236}">
                  <a16:creationId xmlns:a16="http://schemas.microsoft.com/office/drawing/2014/main" id="{8B2B43E2-ED68-42D4-ACCB-67C36503E4C5}"/>
                </a:ext>
              </a:extLst>
            </p:cNvPr>
            <p:cNvSpPr>
              <a:spLocks noChangeShapeType="1"/>
            </p:cNvSpPr>
            <p:nvPr/>
          </p:nvSpPr>
          <p:spPr bwMode="auto">
            <a:xfrm flipH="1">
              <a:off x="748" y="1389"/>
              <a:ext cx="36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2" name="Freeform 10">
              <a:extLst>
                <a:ext uri="{FF2B5EF4-FFF2-40B4-BE49-F238E27FC236}">
                  <a16:creationId xmlns:a16="http://schemas.microsoft.com/office/drawing/2014/main" id="{B25C448C-36EF-472C-ADC5-CB29C66C6406}"/>
                </a:ext>
              </a:extLst>
            </p:cNvPr>
            <p:cNvSpPr>
              <a:spLocks/>
            </p:cNvSpPr>
            <p:nvPr/>
          </p:nvSpPr>
          <p:spPr bwMode="auto">
            <a:xfrm rot="-122707">
              <a:off x="1065" y="1207"/>
              <a:ext cx="159" cy="182"/>
            </a:xfrm>
            <a:custGeom>
              <a:avLst/>
              <a:gdLst>
                <a:gd name="T0" fmla="*/ 90 w 246"/>
                <a:gd name="T1" fmla="*/ 1 h 677"/>
                <a:gd name="T2" fmla="*/ 120 w 246"/>
                <a:gd name="T3" fmla="*/ 7 h 677"/>
                <a:gd name="T4" fmla="*/ 126 w 246"/>
                <a:gd name="T5" fmla="*/ 31 h 677"/>
                <a:gd name="T6" fmla="*/ 144 w 246"/>
                <a:gd name="T7" fmla="*/ 43 h 677"/>
                <a:gd name="T8" fmla="*/ 156 w 246"/>
                <a:gd name="T9" fmla="*/ 61 h 677"/>
                <a:gd name="T10" fmla="*/ 180 w 246"/>
                <a:gd name="T11" fmla="*/ 67 h 677"/>
                <a:gd name="T12" fmla="*/ 192 w 246"/>
                <a:gd name="T13" fmla="*/ 103 h 677"/>
                <a:gd name="T14" fmla="*/ 54 w 246"/>
                <a:gd name="T15" fmla="*/ 139 h 677"/>
                <a:gd name="T16" fmla="*/ 30 w 246"/>
                <a:gd name="T17" fmla="*/ 199 h 677"/>
                <a:gd name="T18" fmla="*/ 84 w 246"/>
                <a:gd name="T19" fmla="*/ 265 h 677"/>
                <a:gd name="T20" fmla="*/ 168 w 246"/>
                <a:gd name="T21" fmla="*/ 301 h 677"/>
                <a:gd name="T22" fmla="*/ 204 w 246"/>
                <a:gd name="T23" fmla="*/ 319 h 677"/>
                <a:gd name="T24" fmla="*/ 228 w 246"/>
                <a:gd name="T25" fmla="*/ 367 h 677"/>
                <a:gd name="T26" fmla="*/ 234 w 246"/>
                <a:gd name="T27" fmla="*/ 391 h 677"/>
                <a:gd name="T28" fmla="*/ 126 w 246"/>
                <a:gd name="T29" fmla="*/ 421 h 677"/>
                <a:gd name="T30" fmla="*/ 36 w 246"/>
                <a:gd name="T31" fmla="*/ 439 h 677"/>
                <a:gd name="T32" fmla="*/ 42 w 246"/>
                <a:gd name="T33" fmla="*/ 511 h 677"/>
                <a:gd name="T34" fmla="*/ 54 w 246"/>
                <a:gd name="T35" fmla="*/ 529 h 677"/>
                <a:gd name="T36" fmla="*/ 168 w 246"/>
                <a:gd name="T37" fmla="*/ 535 h 677"/>
                <a:gd name="T38" fmla="*/ 204 w 246"/>
                <a:gd name="T39" fmla="*/ 583 h 677"/>
                <a:gd name="T40" fmla="*/ 114 w 246"/>
                <a:gd name="T41" fmla="*/ 661 h 677"/>
                <a:gd name="T42" fmla="*/ 0 w 246"/>
                <a:gd name="T43" fmla="*/ 66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 h="677">
                  <a:moveTo>
                    <a:pt x="90" y="1"/>
                  </a:moveTo>
                  <a:cubicBezTo>
                    <a:pt x="100" y="3"/>
                    <a:pt x="112" y="0"/>
                    <a:pt x="120" y="7"/>
                  </a:cubicBezTo>
                  <a:cubicBezTo>
                    <a:pt x="126" y="12"/>
                    <a:pt x="121" y="24"/>
                    <a:pt x="126" y="31"/>
                  </a:cubicBezTo>
                  <a:cubicBezTo>
                    <a:pt x="130" y="37"/>
                    <a:pt x="138" y="39"/>
                    <a:pt x="144" y="43"/>
                  </a:cubicBezTo>
                  <a:cubicBezTo>
                    <a:pt x="148" y="49"/>
                    <a:pt x="150" y="57"/>
                    <a:pt x="156" y="61"/>
                  </a:cubicBezTo>
                  <a:cubicBezTo>
                    <a:pt x="163" y="66"/>
                    <a:pt x="175" y="61"/>
                    <a:pt x="180" y="67"/>
                  </a:cubicBezTo>
                  <a:cubicBezTo>
                    <a:pt x="188" y="77"/>
                    <a:pt x="192" y="103"/>
                    <a:pt x="192" y="103"/>
                  </a:cubicBezTo>
                  <a:cubicBezTo>
                    <a:pt x="177" y="180"/>
                    <a:pt x="200" y="115"/>
                    <a:pt x="54" y="139"/>
                  </a:cubicBezTo>
                  <a:cubicBezTo>
                    <a:pt x="40" y="141"/>
                    <a:pt x="32" y="190"/>
                    <a:pt x="30" y="199"/>
                  </a:cubicBezTo>
                  <a:cubicBezTo>
                    <a:pt x="39" y="254"/>
                    <a:pt x="32" y="252"/>
                    <a:pt x="84" y="265"/>
                  </a:cubicBezTo>
                  <a:cubicBezTo>
                    <a:pt x="115" y="296"/>
                    <a:pt x="120" y="295"/>
                    <a:pt x="168" y="301"/>
                  </a:cubicBezTo>
                  <a:cubicBezTo>
                    <a:pt x="180" y="307"/>
                    <a:pt x="196" y="308"/>
                    <a:pt x="204" y="319"/>
                  </a:cubicBezTo>
                  <a:cubicBezTo>
                    <a:pt x="246" y="379"/>
                    <a:pt x="181" y="351"/>
                    <a:pt x="228" y="367"/>
                  </a:cubicBezTo>
                  <a:cubicBezTo>
                    <a:pt x="230" y="375"/>
                    <a:pt x="237" y="383"/>
                    <a:pt x="234" y="391"/>
                  </a:cubicBezTo>
                  <a:cubicBezTo>
                    <a:pt x="224" y="420"/>
                    <a:pt x="133" y="420"/>
                    <a:pt x="126" y="421"/>
                  </a:cubicBezTo>
                  <a:cubicBezTo>
                    <a:pt x="101" y="438"/>
                    <a:pt x="56" y="416"/>
                    <a:pt x="36" y="439"/>
                  </a:cubicBezTo>
                  <a:cubicBezTo>
                    <a:pt x="20" y="457"/>
                    <a:pt x="37" y="487"/>
                    <a:pt x="42" y="511"/>
                  </a:cubicBezTo>
                  <a:cubicBezTo>
                    <a:pt x="43" y="518"/>
                    <a:pt x="47" y="528"/>
                    <a:pt x="54" y="529"/>
                  </a:cubicBezTo>
                  <a:cubicBezTo>
                    <a:pt x="91" y="536"/>
                    <a:pt x="130" y="533"/>
                    <a:pt x="168" y="535"/>
                  </a:cubicBezTo>
                  <a:cubicBezTo>
                    <a:pt x="190" y="549"/>
                    <a:pt x="190" y="562"/>
                    <a:pt x="204" y="583"/>
                  </a:cubicBezTo>
                  <a:cubicBezTo>
                    <a:pt x="194" y="667"/>
                    <a:pt x="201" y="652"/>
                    <a:pt x="114" y="661"/>
                  </a:cubicBezTo>
                  <a:cubicBezTo>
                    <a:pt x="66" y="677"/>
                    <a:pt x="102" y="667"/>
                    <a:pt x="0" y="667"/>
                  </a:cubicBezTo>
                </a:path>
              </a:pathLst>
            </a:custGeom>
            <a:noFill/>
            <a:ln w="9525" cap="flat" cmpd="sng">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3" name="Line 11">
              <a:extLst>
                <a:ext uri="{FF2B5EF4-FFF2-40B4-BE49-F238E27FC236}">
                  <a16:creationId xmlns:a16="http://schemas.microsoft.com/office/drawing/2014/main" id="{AE9BA332-7F11-4CF0-85F1-71D37420D2EB}"/>
                </a:ext>
              </a:extLst>
            </p:cNvPr>
            <p:cNvSpPr>
              <a:spLocks noChangeShapeType="1"/>
            </p:cNvSpPr>
            <p:nvPr/>
          </p:nvSpPr>
          <p:spPr bwMode="auto">
            <a:xfrm>
              <a:off x="748" y="1026"/>
              <a:ext cx="254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4" name="Line 12">
              <a:extLst>
                <a:ext uri="{FF2B5EF4-FFF2-40B4-BE49-F238E27FC236}">
                  <a16:creationId xmlns:a16="http://schemas.microsoft.com/office/drawing/2014/main" id="{8E335275-D334-456E-991A-175C2491B5E4}"/>
                </a:ext>
              </a:extLst>
            </p:cNvPr>
            <p:cNvSpPr>
              <a:spLocks noChangeShapeType="1"/>
            </p:cNvSpPr>
            <p:nvPr/>
          </p:nvSpPr>
          <p:spPr bwMode="auto">
            <a:xfrm>
              <a:off x="748" y="1570"/>
              <a:ext cx="254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5" name="Line 13">
              <a:extLst>
                <a:ext uri="{FF2B5EF4-FFF2-40B4-BE49-F238E27FC236}">
                  <a16:creationId xmlns:a16="http://schemas.microsoft.com/office/drawing/2014/main" id="{1F10FF45-9FC3-47D0-B29F-E0D7FB1FA1ED}"/>
                </a:ext>
              </a:extLst>
            </p:cNvPr>
            <p:cNvSpPr>
              <a:spLocks noChangeShapeType="1"/>
            </p:cNvSpPr>
            <p:nvPr/>
          </p:nvSpPr>
          <p:spPr bwMode="auto">
            <a:xfrm flipV="1">
              <a:off x="845" y="1041"/>
              <a:ext cx="2434" cy="1"/>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6" name="Line 14">
              <a:extLst>
                <a:ext uri="{FF2B5EF4-FFF2-40B4-BE49-F238E27FC236}">
                  <a16:creationId xmlns:a16="http://schemas.microsoft.com/office/drawing/2014/main" id="{62E000C1-5314-4C08-A3B4-7C142A0DF4EB}"/>
                </a:ext>
              </a:extLst>
            </p:cNvPr>
            <p:cNvSpPr>
              <a:spLocks noChangeShapeType="1"/>
            </p:cNvSpPr>
            <p:nvPr/>
          </p:nvSpPr>
          <p:spPr bwMode="auto">
            <a:xfrm flipV="1">
              <a:off x="852" y="1552"/>
              <a:ext cx="2434" cy="1"/>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47" name="Oval 15">
              <a:extLst>
                <a:ext uri="{FF2B5EF4-FFF2-40B4-BE49-F238E27FC236}">
                  <a16:creationId xmlns:a16="http://schemas.microsoft.com/office/drawing/2014/main" id="{20D26D4B-8E02-4419-9AF7-8CD59667F6B4}"/>
                </a:ext>
              </a:extLst>
            </p:cNvPr>
            <p:cNvSpPr>
              <a:spLocks noChangeArrowheads="1"/>
            </p:cNvSpPr>
            <p:nvPr/>
          </p:nvSpPr>
          <p:spPr bwMode="auto">
            <a:xfrm>
              <a:off x="1383" y="1253"/>
              <a:ext cx="45" cy="45"/>
            </a:xfrm>
            <a:prstGeom prst="ellipse">
              <a:avLst/>
            </a:prstGeom>
            <a:solidFill>
              <a:srgbClr val="1159FB"/>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48" name="Oval 16">
              <a:extLst>
                <a:ext uri="{FF2B5EF4-FFF2-40B4-BE49-F238E27FC236}">
                  <a16:creationId xmlns:a16="http://schemas.microsoft.com/office/drawing/2014/main" id="{08941235-90EA-4AAC-998C-EDA6581DEEC9}"/>
                </a:ext>
              </a:extLst>
            </p:cNvPr>
            <p:cNvSpPr>
              <a:spLocks noChangeArrowheads="1"/>
            </p:cNvSpPr>
            <p:nvPr/>
          </p:nvSpPr>
          <p:spPr bwMode="auto">
            <a:xfrm>
              <a:off x="1338" y="1389"/>
              <a:ext cx="45" cy="45"/>
            </a:xfrm>
            <a:prstGeom prst="ellipse">
              <a:avLst/>
            </a:prstGeom>
            <a:solidFill>
              <a:srgbClr val="1159FB"/>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49" name="Oval 17">
              <a:extLst>
                <a:ext uri="{FF2B5EF4-FFF2-40B4-BE49-F238E27FC236}">
                  <a16:creationId xmlns:a16="http://schemas.microsoft.com/office/drawing/2014/main" id="{349CEB60-BBC5-471A-9B48-25B01A4B4309}"/>
                </a:ext>
              </a:extLst>
            </p:cNvPr>
            <p:cNvSpPr>
              <a:spLocks noChangeArrowheads="1"/>
            </p:cNvSpPr>
            <p:nvPr/>
          </p:nvSpPr>
          <p:spPr bwMode="auto">
            <a:xfrm>
              <a:off x="1247" y="1207"/>
              <a:ext cx="45" cy="45"/>
            </a:xfrm>
            <a:prstGeom prst="ellipse">
              <a:avLst/>
            </a:prstGeom>
            <a:solidFill>
              <a:srgbClr val="1159FB"/>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50" name="Oval 18">
              <a:extLst>
                <a:ext uri="{FF2B5EF4-FFF2-40B4-BE49-F238E27FC236}">
                  <a16:creationId xmlns:a16="http://schemas.microsoft.com/office/drawing/2014/main" id="{F100550B-8BD2-44F0-BC3F-5A2BA058D13B}"/>
                </a:ext>
              </a:extLst>
            </p:cNvPr>
            <p:cNvSpPr>
              <a:spLocks noChangeArrowheads="1"/>
            </p:cNvSpPr>
            <p:nvPr/>
          </p:nvSpPr>
          <p:spPr bwMode="auto">
            <a:xfrm>
              <a:off x="1564" y="1253"/>
              <a:ext cx="45" cy="45"/>
            </a:xfrm>
            <a:prstGeom prst="ellipse">
              <a:avLst/>
            </a:prstGeom>
            <a:solidFill>
              <a:srgbClr val="1159FB"/>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51" name="Oval 19">
              <a:extLst>
                <a:ext uri="{FF2B5EF4-FFF2-40B4-BE49-F238E27FC236}">
                  <a16:creationId xmlns:a16="http://schemas.microsoft.com/office/drawing/2014/main" id="{CFF73AF8-B6BF-4472-8410-5EB0430AA094}"/>
                </a:ext>
              </a:extLst>
            </p:cNvPr>
            <p:cNvSpPr>
              <a:spLocks noChangeArrowheads="1"/>
            </p:cNvSpPr>
            <p:nvPr/>
          </p:nvSpPr>
          <p:spPr bwMode="auto">
            <a:xfrm>
              <a:off x="1601" y="1261"/>
              <a:ext cx="57" cy="61"/>
            </a:xfrm>
            <a:prstGeom prst="ellipse">
              <a:avLst/>
            </a:prstGeom>
            <a:solidFill>
              <a:srgbClr val="FB1138"/>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52" name="Line 20">
              <a:extLst>
                <a:ext uri="{FF2B5EF4-FFF2-40B4-BE49-F238E27FC236}">
                  <a16:creationId xmlns:a16="http://schemas.microsoft.com/office/drawing/2014/main" id="{32AFA73C-024C-46A9-97F3-836096186407}"/>
                </a:ext>
              </a:extLst>
            </p:cNvPr>
            <p:cNvSpPr>
              <a:spLocks noChangeShapeType="1"/>
            </p:cNvSpPr>
            <p:nvPr/>
          </p:nvSpPr>
          <p:spPr bwMode="auto">
            <a:xfrm flipV="1">
              <a:off x="1610" y="1054"/>
              <a:ext cx="99" cy="199"/>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53" name="AutoShape 21">
              <a:extLst>
                <a:ext uri="{FF2B5EF4-FFF2-40B4-BE49-F238E27FC236}">
                  <a16:creationId xmlns:a16="http://schemas.microsoft.com/office/drawing/2014/main" id="{9D18B449-5529-4B41-936E-01C5CF5CA117}"/>
                </a:ext>
              </a:extLst>
            </p:cNvPr>
            <p:cNvSpPr>
              <a:spLocks noChangeArrowheads="1"/>
            </p:cNvSpPr>
            <p:nvPr/>
          </p:nvSpPr>
          <p:spPr bwMode="auto">
            <a:xfrm>
              <a:off x="1689" y="787"/>
              <a:ext cx="68" cy="227"/>
            </a:xfrm>
            <a:prstGeom prst="upArrow">
              <a:avLst>
                <a:gd name="adj1" fmla="val 50000"/>
                <a:gd name="adj2" fmla="val 83456"/>
              </a:avLst>
            </a:prstGeom>
            <a:solidFill>
              <a:schemeClr val="bg1"/>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54" name="Line 22">
              <a:extLst>
                <a:ext uri="{FF2B5EF4-FFF2-40B4-BE49-F238E27FC236}">
                  <a16:creationId xmlns:a16="http://schemas.microsoft.com/office/drawing/2014/main" id="{9D4C2A4B-0329-4A52-BDE4-328C2288A4AE}"/>
                </a:ext>
              </a:extLst>
            </p:cNvPr>
            <p:cNvSpPr>
              <a:spLocks noChangeShapeType="1"/>
            </p:cNvSpPr>
            <p:nvPr/>
          </p:nvSpPr>
          <p:spPr bwMode="auto">
            <a:xfrm flipV="1">
              <a:off x="1292" y="1462"/>
              <a:ext cx="60" cy="290"/>
            </a:xfrm>
            <a:prstGeom prst="line">
              <a:avLst/>
            </a:prstGeom>
            <a:noFill/>
            <a:ln w="6350">
              <a:solidFill>
                <a:srgbClr val="1159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55" name="Line 23">
              <a:extLst>
                <a:ext uri="{FF2B5EF4-FFF2-40B4-BE49-F238E27FC236}">
                  <a16:creationId xmlns:a16="http://schemas.microsoft.com/office/drawing/2014/main" id="{474866C5-2566-44D5-A199-6FFD3ED1E855}"/>
                </a:ext>
              </a:extLst>
            </p:cNvPr>
            <p:cNvSpPr>
              <a:spLocks noChangeShapeType="1"/>
            </p:cNvSpPr>
            <p:nvPr/>
          </p:nvSpPr>
          <p:spPr bwMode="auto">
            <a:xfrm flipH="1" flipV="1">
              <a:off x="1642" y="1328"/>
              <a:ext cx="376" cy="514"/>
            </a:xfrm>
            <a:prstGeom prst="line">
              <a:avLst/>
            </a:prstGeom>
            <a:noFill/>
            <a:ln w="6350">
              <a:solidFill>
                <a:srgbClr val="FB113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56" name="Text Box 24">
              <a:extLst>
                <a:ext uri="{FF2B5EF4-FFF2-40B4-BE49-F238E27FC236}">
                  <a16:creationId xmlns:a16="http://schemas.microsoft.com/office/drawing/2014/main" id="{DF6565BC-10A2-40C7-A27A-E16678BEC658}"/>
                </a:ext>
              </a:extLst>
            </p:cNvPr>
            <p:cNvSpPr txBox="1">
              <a:spLocks noChangeArrowheads="1"/>
            </p:cNvSpPr>
            <p:nvPr/>
          </p:nvSpPr>
          <p:spPr bwMode="auto">
            <a:xfrm>
              <a:off x="1020" y="1797"/>
              <a:ext cx="7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1159FB"/>
                  </a:solidFill>
                </a:rPr>
                <a:t>Elektron</a:t>
              </a:r>
            </a:p>
          </p:txBody>
        </p:sp>
        <p:sp>
          <p:nvSpPr>
            <p:cNvPr id="248857" name="Line 25">
              <a:extLst>
                <a:ext uri="{FF2B5EF4-FFF2-40B4-BE49-F238E27FC236}">
                  <a16:creationId xmlns:a16="http://schemas.microsoft.com/office/drawing/2014/main" id="{840299FE-BEAB-4936-B4FE-DD756939AAD0}"/>
                </a:ext>
              </a:extLst>
            </p:cNvPr>
            <p:cNvSpPr>
              <a:spLocks noChangeShapeType="1"/>
            </p:cNvSpPr>
            <p:nvPr/>
          </p:nvSpPr>
          <p:spPr bwMode="auto">
            <a:xfrm flipV="1">
              <a:off x="612" y="1389"/>
              <a:ext cx="544" cy="544"/>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58" name="Text Box 26">
              <a:extLst>
                <a:ext uri="{FF2B5EF4-FFF2-40B4-BE49-F238E27FC236}">
                  <a16:creationId xmlns:a16="http://schemas.microsoft.com/office/drawing/2014/main" id="{400548D3-94C5-4FC5-8280-0EAB210E3C84}"/>
                </a:ext>
              </a:extLst>
            </p:cNvPr>
            <p:cNvSpPr txBox="1">
              <a:spLocks noChangeArrowheads="1"/>
            </p:cNvSpPr>
            <p:nvPr/>
          </p:nvSpPr>
          <p:spPr bwMode="auto">
            <a:xfrm>
              <a:off x="158" y="1933"/>
              <a:ext cx="7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Kathode</a:t>
              </a:r>
            </a:p>
          </p:txBody>
        </p:sp>
        <p:sp>
          <p:nvSpPr>
            <p:cNvPr id="248859" name="Text Box 27">
              <a:extLst>
                <a:ext uri="{FF2B5EF4-FFF2-40B4-BE49-F238E27FC236}">
                  <a16:creationId xmlns:a16="http://schemas.microsoft.com/office/drawing/2014/main" id="{B221B2A6-4843-4C67-95BB-F54127EF9BE5}"/>
                </a:ext>
              </a:extLst>
            </p:cNvPr>
            <p:cNvSpPr txBox="1">
              <a:spLocks noChangeArrowheads="1"/>
            </p:cNvSpPr>
            <p:nvPr/>
          </p:nvSpPr>
          <p:spPr bwMode="auto">
            <a:xfrm>
              <a:off x="1882" y="1842"/>
              <a:ext cx="15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FB1138"/>
                  </a:solidFill>
                </a:rPr>
                <a:t>Quecksilber-Atom</a:t>
              </a:r>
            </a:p>
          </p:txBody>
        </p:sp>
        <p:sp>
          <p:nvSpPr>
            <p:cNvPr id="248860" name="Oval 28">
              <a:extLst>
                <a:ext uri="{FF2B5EF4-FFF2-40B4-BE49-F238E27FC236}">
                  <a16:creationId xmlns:a16="http://schemas.microsoft.com/office/drawing/2014/main" id="{A438CFFC-43B3-41C7-8187-A41324C0F32B}"/>
                </a:ext>
              </a:extLst>
            </p:cNvPr>
            <p:cNvSpPr>
              <a:spLocks noChangeArrowheads="1"/>
            </p:cNvSpPr>
            <p:nvPr/>
          </p:nvSpPr>
          <p:spPr bwMode="auto">
            <a:xfrm>
              <a:off x="1882" y="1480"/>
              <a:ext cx="57" cy="61"/>
            </a:xfrm>
            <a:prstGeom prst="ellipse">
              <a:avLst/>
            </a:prstGeom>
            <a:solidFill>
              <a:srgbClr val="FB1138"/>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61" name="Oval 29">
              <a:extLst>
                <a:ext uri="{FF2B5EF4-FFF2-40B4-BE49-F238E27FC236}">
                  <a16:creationId xmlns:a16="http://schemas.microsoft.com/office/drawing/2014/main" id="{65171018-E1B9-422E-8BC5-D23535586E11}"/>
                </a:ext>
              </a:extLst>
            </p:cNvPr>
            <p:cNvSpPr>
              <a:spLocks noChangeArrowheads="1"/>
            </p:cNvSpPr>
            <p:nvPr/>
          </p:nvSpPr>
          <p:spPr bwMode="auto">
            <a:xfrm>
              <a:off x="1791" y="1343"/>
              <a:ext cx="57" cy="61"/>
            </a:xfrm>
            <a:prstGeom prst="ellipse">
              <a:avLst/>
            </a:prstGeom>
            <a:solidFill>
              <a:srgbClr val="FB1138"/>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62" name="Oval 30">
              <a:extLst>
                <a:ext uri="{FF2B5EF4-FFF2-40B4-BE49-F238E27FC236}">
                  <a16:creationId xmlns:a16="http://schemas.microsoft.com/office/drawing/2014/main" id="{4F4BBAA0-0069-4734-9BE6-95683F164F00}"/>
                </a:ext>
              </a:extLst>
            </p:cNvPr>
            <p:cNvSpPr>
              <a:spLocks noChangeArrowheads="1"/>
            </p:cNvSpPr>
            <p:nvPr/>
          </p:nvSpPr>
          <p:spPr bwMode="auto">
            <a:xfrm>
              <a:off x="2063" y="1343"/>
              <a:ext cx="57" cy="61"/>
            </a:xfrm>
            <a:prstGeom prst="ellipse">
              <a:avLst/>
            </a:prstGeom>
            <a:solidFill>
              <a:srgbClr val="FB1138"/>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863" name="Text Box 31">
              <a:extLst>
                <a:ext uri="{FF2B5EF4-FFF2-40B4-BE49-F238E27FC236}">
                  <a16:creationId xmlns:a16="http://schemas.microsoft.com/office/drawing/2014/main" id="{A2046665-D50C-4A13-80B8-FA7B1C846122}"/>
                </a:ext>
              </a:extLst>
            </p:cNvPr>
            <p:cNvSpPr txBox="1">
              <a:spLocks noChangeArrowheads="1"/>
            </p:cNvSpPr>
            <p:nvPr/>
          </p:nvSpPr>
          <p:spPr bwMode="auto">
            <a:xfrm>
              <a:off x="2194" y="1350"/>
              <a:ext cx="1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CC6600"/>
                  </a:solidFill>
                </a:rPr>
                <a:t>Leuchtschicht</a:t>
              </a:r>
            </a:p>
          </p:txBody>
        </p:sp>
        <p:sp>
          <p:nvSpPr>
            <p:cNvPr id="248864" name="Text Box 32">
              <a:extLst>
                <a:ext uri="{FF2B5EF4-FFF2-40B4-BE49-F238E27FC236}">
                  <a16:creationId xmlns:a16="http://schemas.microsoft.com/office/drawing/2014/main" id="{41F3A2B0-56CB-4E6A-9CD3-CACDC6E0BB3B}"/>
                </a:ext>
              </a:extLst>
            </p:cNvPr>
            <p:cNvSpPr txBox="1">
              <a:spLocks noChangeArrowheads="1"/>
            </p:cNvSpPr>
            <p:nvPr/>
          </p:nvSpPr>
          <p:spPr bwMode="auto">
            <a:xfrm>
              <a:off x="1655" y="1026"/>
              <a:ext cx="15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FF00FF"/>
                  </a:solidFill>
                </a:rPr>
                <a:t>UV- Licht </a:t>
              </a:r>
              <a:r>
                <a:rPr lang="en-US" altLang="de-DE">
                  <a:solidFill>
                    <a:srgbClr val="FF00FF"/>
                  </a:solidFill>
                </a:rPr>
                <a:t>&lt; 400 nm</a:t>
              </a:r>
            </a:p>
          </p:txBody>
        </p:sp>
        <p:sp>
          <p:nvSpPr>
            <p:cNvPr id="248865" name="Text Box 33">
              <a:extLst>
                <a:ext uri="{FF2B5EF4-FFF2-40B4-BE49-F238E27FC236}">
                  <a16:creationId xmlns:a16="http://schemas.microsoft.com/office/drawing/2014/main" id="{0772DDC6-C5CB-4E98-8CFA-0AA3671F98F3}"/>
                </a:ext>
              </a:extLst>
            </p:cNvPr>
            <p:cNvSpPr txBox="1">
              <a:spLocks noChangeArrowheads="1"/>
            </p:cNvSpPr>
            <p:nvPr/>
          </p:nvSpPr>
          <p:spPr bwMode="auto">
            <a:xfrm>
              <a:off x="1156" y="572"/>
              <a:ext cx="1497" cy="212"/>
            </a:xfrm>
            <a:prstGeom prst="rect">
              <a:avLst/>
            </a:prstGeom>
            <a:solidFill>
              <a:srgbClr val="96969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a:solidFill>
                    <a:srgbClr val="FFFF00"/>
                  </a:solidFill>
                  <a:effectLst>
                    <a:outerShdw blurRad="38100" dist="38100" dir="2700000" algn="tl">
                      <a:srgbClr val="000000"/>
                    </a:outerShdw>
                  </a:effectLst>
                </a:rPr>
                <a:t>Sichtbares Licht</a:t>
              </a:r>
            </a:p>
          </p:txBody>
        </p:sp>
        <p:sp>
          <p:nvSpPr>
            <p:cNvPr id="248866" name="Text Box 34">
              <a:extLst>
                <a:ext uri="{FF2B5EF4-FFF2-40B4-BE49-F238E27FC236}">
                  <a16:creationId xmlns:a16="http://schemas.microsoft.com/office/drawing/2014/main" id="{86703871-808D-47EE-8F67-05B5D2C493F2}"/>
                </a:ext>
              </a:extLst>
            </p:cNvPr>
            <p:cNvSpPr txBox="1">
              <a:spLocks noChangeArrowheads="1"/>
            </p:cNvSpPr>
            <p:nvPr/>
          </p:nvSpPr>
          <p:spPr bwMode="auto">
            <a:xfrm>
              <a:off x="3605" y="663"/>
              <a:ext cx="1996" cy="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a:t>Beim Zusammenprall von Elektronen mit den Quecksilber- Atomen ensteht nicht sichtbare UV-Strahlung,</a:t>
              </a:r>
              <a:br>
                <a:rPr lang="de-DE" altLang="de-DE"/>
              </a:br>
              <a:r>
                <a:rPr lang="de-DE" altLang="de-DE"/>
                <a:t>die </a:t>
              </a:r>
              <a:br>
                <a:rPr lang="de-DE" altLang="de-DE"/>
              </a:br>
              <a:r>
                <a:rPr lang="de-DE" altLang="de-DE"/>
                <a:t>über die Leuchtschicht in sichtbares Licht umgewandelt wird</a:t>
              </a:r>
            </a:p>
          </p:txBody>
        </p:sp>
        <p:sp>
          <p:nvSpPr>
            <p:cNvPr id="248867" name="Freeform 35">
              <a:extLst>
                <a:ext uri="{FF2B5EF4-FFF2-40B4-BE49-F238E27FC236}">
                  <a16:creationId xmlns:a16="http://schemas.microsoft.com/office/drawing/2014/main" id="{02EE9FB4-496F-4AA7-8D0E-06A3A885D212}"/>
                </a:ext>
              </a:extLst>
            </p:cNvPr>
            <p:cNvSpPr>
              <a:spLocks/>
            </p:cNvSpPr>
            <p:nvPr/>
          </p:nvSpPr>
          <p:spPr bwMode="auto">
            <a:xfrm>
              <a:off x="3243" y="1026"/>
              <a:ext cx="128" cy="544"/>
            </a:xfrm>
            <a:custGeom>
              <a:avLst/>
              <a:gdLst>
                <a:gd name="T0" fmla="*/ 78 w 174"/>
                <a:gd name="T1" fmla="*/ 0 h 966"/>
                <a:gd name="T2" fmla="*/ 96 w 174"/>
                <a:gd name="T3" fmla="*/ 12 h 966"/>
                <a:gd name="T4" fmla="*/ 102 w 174"/>
                <a:gd name="T5" fmla="*/ 30 h 966"/>
                <a:gd name="T6" fmla="*/ 138 w 174"/>
                <a:gd name="T7" fmla="*/ 48 h 966"/>
                <a:gd name="T8" fmla="*/ 168 w 174"/>
                <a:gd name="T9" fmla="*/ 114 h 966"/>
                <a:gd name="T10" fmla="*/ 162 w 174"/>
                <a:gd name="T11" fmla="*/ 234 h 966"/>
                <a:gd name="T12" fmla="*/ 138 w 174"/>
                <a:gd name="T13" fmla="*/ 252 h 966"/>
                <a:gd name="T14" fmla="*/ 102 w 174"/>
                <a:gd name="T15" fmla="*/ 276 h 966"/>
                <a:gd name="T16" fmla="*/ 66 w 174"/>
                <a:gd name="T17" fmla="*/ 330 h 966"/>
                <a:gd name="T18" fmla="*/ 24 w 174"/>
                <a:gd name="T19" fmla="*/ 432 h 966"/>
                <a:gd name="T20" fmla="*/ 36 w 174"/>
                <a:gd name="T21" fmla="*/ 540 h 966"/>
                <a:gd name="T22" fmla="*/ 168 w 174"/>
                <a:gd name="T23" fmla="*/ 654 h 966"/>
                <a:gd name="T24" fmla="*/ 174 w 174"/>
                <a:gd name="T25" fmla="*/ 672 h 966"/>
                <a:gd name="T26" fmla="*/ 168 w 174"/>
                <a:gd name="T27" fmla="*/ 876 h 966"/>
                <a:gd name="T28" fmla="*/ 42 w 174"/>
                <a:gd name="T29" fmla="*/ 954 h 966"/>
                <a:gd name="T30" fmla="*/ 0 w 174"/>
                <a:gd name="T31" fmla="*/ 966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966">
                  <a:moveTo>
                    <a:pt x="78" y="0"/>
                  </a:moveTo>
                  <a:cubicBezTo>
                    <a:pt x="84" y="4"/>
                    <a:pt x="91" y="6"/>
                    <a:pt x="96" y="12"/>
                  </a:cubicBezTo>
                  <a:cubicBezTo>
                    <a:pt x="100" y="17"/>
                    <a:pt x="98" y="26"/>
                    <a:pt x="102" y="30"/>
                  </a:cubicBezTo>
                  <a:cubicBezTo>
                    <a:pt x="111" y="39"/>
                    <a:pt x="127" y="41"/>
                    <a:pt x="138" y="48"/>
                  </a:cubicBezTo>
                  <a:cubicBezTo>
                    <a:pt x="165" y="102"/>
                    <a:pt x="156" y="79"/>
                    <a:pt x="168" y="114"/>
                  </a:cubicBezTo>
                  <a:cubicBezTo>
                    <a:pt x="166" y="154"/>
                    <a:pt x="171" y="195"/>
                    <a:pt x="162" y="234"/>
                  </a:cubicBezTo>
                  <a:cubicBezTo>
                    <a:pt x="160" y="244"/>
                    <a:pt x="146" y="246"/>
                    <a:pt x="138" y="252"/>
                  </a:cubicBezTo>
                  <a:cubicBezTo>
                    <a:pt x="126" y="260"/>
                    <a:pt x="102" y="276"/>
                    <a:pt x="102" y="276"/>
                  </a:cubicBezTo>
                  <a:cubicBezTo>
                    <a:pt x="95" y="304"/>
                    <a:pt x="90" y="314"/>
                    <a:pt x="66" y="330"/>
                  </a:cubicBezTo>
                  <a:cubicBezTo>
                    <a:pt x="45" y="362"/>
                    <a:pt x="41" y="398"/>
                    <a:pt x="24" y="432"/>
                  </a:cubicBezTo>
                  <a:cubicBezTo>
                    <a:pt x="25" y="446"/>
                    <a:pt x="27" y="513"/>
                    <a:pt x="36" y="540"/>
                  </a:cubicBezTo>
                  <a:cubicBezTo>
                    <a:pt x="56" y="600"/>
                    <a:pt x="111" y="635"/>
                    <a:pt x="168" y="654"/>
                  </a:cubicBezTo>
                  <a:cubicBezTo>
                    <a:pt x="170" y="660"/>
                    <a:pt x="174" y="666"/>
                    <a:pt x="174" y="672"/>
                  </a:cubicBezTo>
                  <a:cubicBezTo>
                    <a:pt x="174" y="740"/>
                    <a:pt x="172" y="808"/>
                    <a:pt x="168" y="876"/>
                  </a:cubicBezTo>
                  <a:cubicBezTo>
                    <a:pt x="166" y="923"/>
                    <a:pt x="77" y="946"/>
                    <a:pt x="42" y="954"/>
                  </a:cubicBezTo>
                  <a:cubicBezTo>
                    <a:pt x="1" y="963"/>
                    <a:pt x="15" y="951"/>
                    <a:pt x="0" y="966"/>
                  </a:cubicBezTo>
                </a:path>
              </a:pathLst>
            </a:custGeom>
            <a:noFill/>
            <a:ln w="9525" cap="flat"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grpSp>
        <p:nvGrpSpPr>
          <p:cNvPr id="248868" name="Group 36">
            <a:extLst>
              <a:ext uri="{FF2B5EF4-FFF2-40B4-BE49-F238E27FC236}">
                <a16:creationId xmlns:a16="http://schemas.microsoft.com/office/drawing/2014/main" id="{D1EE940B-270E-4214-B28B-85D4039BDEAE}"/>
              </a:ext>
            </a:extLst>
          </p:cNvPr>
          <p:cNvGrpSpPr>
            <a:grpSpLocks/>
          </p:cNvGrpSpPr>
          <p:nvPr/>
        </p:nvGrpSpPr>
        <p:grpSpPr bwMode="auto">
          <a:xfrm>
            <a:off x="250825" y="3860800"/>
            <a:ext cx="8496300" cy="2808288"/>
            <a:chOff x="158" y="2432"/>
            <a:chExt cx="5352" cy="1769"/>
          </a:xfrm>
        </p:grpSpPr>
        <p:sp>
          <p:nvSpPr>
            <p:cNvPr id="248869" name="Rectangle 37">
              <a:extLst>
                <a:ext uri="{FF2B5EF4-FFF2-40B4-BE49-F238E27FC236}">
                  <a16:creationId xmlns:a16="http://schemas.microsoft.com/office/drawing/2014/main" id="{CBC453B1-FCF7-45EC-9EAD-8F48E8D4B27C}"/>
                </a:ext>
              </a:extLst>
            </p:cNvPr>
            <p:cNvSpPr>
              <a:spLocks noChangeArrowheads="1"/>
            </p:cNvSpPr>
            <p:nvPr/>
          </p:nvSpPr>
          <p:spPr bwMode="auto">
            <a:xfrm>
              <a:off x="158" y="2432"/>
              <a:ext cx="5352" cy="176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48870" name="Group 38">
              <a:extLst>
                <a:ext uri="{FF2B5EF4-FFF2-40B4-BE49-F238E27FC236}">
                  <a16:creationId xmlns:a16="http://schemas.microsoft.com/office/drawing/2014/main" id="{17563F43-9B8C-4678-8D2D-0C7B2F8C10D0}"/>
                </a:ext>
              </a:extLst>
            </p:cNvPr>
            <p:cNvGrpSpPr>
              <a:grpSpLocks/>
            </p:cNvGrpSpPr>
            <p:nvPr/>
          </p:nvGrpSpPr>
          <p:grpSpPr bwMode="auto">
            <a:xfrm>
              <a:off x="295" y="2795"/>
              <a:ext cx="1406" cy="1319"/>
              <a:chOff x="249" y="2931"/>
              <a:chExt cx="1406" cy="1319"/>
            </a:xfrm>
          </p:grpSpPr>
          <p:grpSp>
            <p:nvGrpSpPr>
              <p:cNvPr id="248871" name="Group 39">
                <a:extLst>
                  <a:ext uri="{FF2B5EF4-FFF2-40B4-BE49-F238E27FC236}">
                    <a16:creationId xmlns:a16="http://schemas.microsoft.com/office/drawing/2014/main" id="{D2255F89-D50D-4B06-9712-E69682377A4A}"/>
                  </a:ext>
                </a:extLst>
              </p:cNvPr>
              <p:cNvGrpSpPr>
                <a:grpSpLocks/>
              </p:cNvGrpSpPr>
              <p:nvPr/>
            </p:nvGrpSpPr>
            <p:grpSpPr bwMode="auto">
              <a:xfrm>
                <a:off x="793" y="2931"/>
                <a:ext cx="862" cy="914"/>
                <a:chOff x="793" y="2931"/>
                <a:chExt cx="862" cy="914"/>
              </a:xfrm>
            </p:grpSpPr>
            <p:grpSp>
              <p:nvGrpSpPr>
                <p:cNvPr id="248872" name="Group 40">
                  <a:extLst>
                    <a:ext uri="{FF2B5EF4-FFF2-40B4-BE49-F238E27FC236}">
                      <a16:creationId xmlns:a16="http://schemas.microsoft.com/office/drawing/2014/main" id="{0327E7B3-639B-40B7-9060-4C75181C4A75}"/>
                    </a:ext>
                  </a:extLst>
                </p:cNvPr>
                <p:cNvGrpSpPr>
                  <a:grpSpLocks/>
                </p:cNvGrpSpPr>
                <p:nvPr/>
              </p:nvGrpSpPr>
              <p:grpSpPr bwMode="auto">
                <a:xfrm>
                  <a:off x="793" y="2931"/>
                  <a:ext cx="862" cy="914"/>
                  <a:chOff x="793" y="2931"/>
                  <a:chExt cx="862" cy="914"/>
                </a:xfrm>
              </p:grpSpPr>
              <p:sp>
                <p:nvSpPr>
                  <p:cNvPr id="248873" name="AutoShape 41">
                    <a:extLst>
                      <a:ext uri="{FF2B5EF4-FFF2-40B4-BE49-F238E27FC236}">
                        <a16:creationId xmlns:a16="http://schemas.microsoft.com/office/drawing/2014/main" id="{FB7100FB-8035-4740-8362-7E1352D7E147}"/>
                      </a:ext>
                    </a:extLst>
                  </p:cNvPr>
                  <p:cNvSpPr>
                    <a:spLocks noChangeArrowheads="1"/>
                  </p:cNvSpPr>
                  <p:nvPr/>
                </p:nvSpPr>
                <p:spPr bwMode="auto">
                  <a:xfrm rot="16200000">
                    <a:off x="861" y="2863"/>
                    <a:ext cx="726" cy="862"/>
                  </a:xfrm>
                  <a:prstGeom prst="flowChartDelay">
                    <a:avLst/>
                  </a:prstGeom>
                  <a:solidFill>
                    <a:srgbClr val="DDDDDD"/>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48874" name="Group 42">
                    <a:extLst>
                      <a:ext uri="{FF2B5EF4-FFF2-40B4-BE49-F238E27FC236}">
                        <a16:creationId xmlns:a16="http://schemas.microsoft.com/office/drawing/2014/main" id="{CD3D984A-30F3-4DBF-BEE5-F18FA913ED57}"/>
                      </a:ext>
                    </a:extLst>
                  </p:cNvPr>
                  <p:cNvGrpSpPr>
                    <a:grpSpLocks/>
                  </p:cNvGrpSpPr>
                  <p:nvPr/>
                </p:nvGrpSpPr>
                <p:grpSpPr bwMode="auto">
                  <a:xfrm>
                    <a:off x="884" y="3251"/>
                    <a:ext cx="683" cy="594"/>
                    <a:chOff x="884" y="3251"/>
                    <a:chExt cx="683" cy="594"/>
                  </a:xfrm>
                </p:grpSpPr>
                <p:sp>
                  <p:nvSpPr>
                    <p:cNvPr id="248875" name="Line 43">
                      <a:extLst>
                        <a:ext uri="{FF2B5EF4-FFF2-40B4-BE49-F238E27FC236}">
                          <a16:creationId xmlns:a16="http://schemas.microsoft.com/office/drawing/2014/main" id="{715E9C69-FB02-41AD-B277-1AF8D184D0C2}"/>
                        </a:ext>
                      </a:extLst>
                    </p:cNvPr>
                    <p:cNvSpPr>
                      <a:spLocks noChangeShapeType="1"/>
                    </p:cNvSpPr>
                    <p:nvPr/>
                  </p:nvSpPr>
                  <p:spPr bwMode="auto">
                    <a:xfrm flipV="1">
                      <a:off x="886" y="3255"/>
                      <a:ext cx="0" cy="5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76" name="Line 44">
                      <a:extLst>
                        <a:ext uri="{FF2B5EF4-FFF2-40B4-BE49-F238E27FC236}">
                          <a16:creationId xmlns:a16="http://schemas.microsoft.com/office/drawing/2014/main" id="{01E6F978-C792-4772-8658-E35D7F1D8981}"/>
                        </a:ext>
                      </a:extLst>
                    </p:cNvPr>
                    <p:cNvSpPr>
                      <a:spLocks noChangeShapeType="1"/>
                    </p:cNvSpPr>
                    <p:nvPr/>
                  </p:nvSpPr>
                  <p:spPr bwMode="auto">
                    <a:xfrm flipV="1">
                      <a:off x="1029" y="3419"/>
                      <a:ext cx="2" cy="42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77" name="Line 45">
                      <a:extLst>
                        <a:ext uri="{FF2B5EF4-FFF2-40B4-BE49-F238E27FC236}">
                          <a16:creationId xmlns:a16="http://schemas.microsoft.com/office/drawing/2014/main" id="{EB33B484-890E-445D-9758-6FC78A27B5F4}"/>
                        </a:ext>
                      </a:extLst>
                    </p:cNvPr>
                    <p:cNvSpPr>
                      <a:spLocks noChangeShapeType="1"/>
                    </p:cNvSpPr>
                    <p:nvPr/>
                  </p:nvSpPr>
                  <p:spPr bwMode="auto">
                    <a:xfrm flipV="1">
                      <a:off x="1420" y="3252"/>
                      <a:ext cx="0" cy="5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78" name="Line 46">
                      <a:extLst>
                        <a:ext uri="{FF2B5EF4-FFF2-40B4-BE49-F238E27FC236}">
                          <a16:creationId xmlns:a16="http://schemas.microsoft.com/office/drawing/2014/main" id="{F63E0B4D-3EDF-4085-81E7-15752683F05E}"/>
                        </a:ext>
                      </a:extLst>
                    </p:cNvPr>
                    <p:cNvSpPr>
                      <a:spLocks noChangeShapeType="1"/>
                    </p:cNvSpPr>
                    <p:nvPr/>
                  </p:nvSpPr>
                  <p:spPr bwMode="auto">
                    <a:xfrm flipV="1">
                      <a:off x="1029" y="3422"/>
                      <a:ext cx="320" cy="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79" name="Line 47">
                      <a:extLst>
                        <a:ext uri="{FF2B5EF4-FFF2-40B4-BE49-F238E27FC236}">
                          <a16:creationId xmlns:a16="http://schemas.microsoft.com/office/drawing/2014/main" id="{CA6433DD-BC79-4814-A6ED-4A95055C568C}"/>
                        </a:ext>
                      </a:extLst>
                    </p:cNvPr>
                    <p:cNvSpPr>
                      <a:spLocks noChangeShapeType="1"/>
                    </p:cNvSpPr>
                    <p:nvPr/>
                  </p:nvSpPr>
                  <p:spPr bwMode="auto">
                    <a:xfrm flipV="1">
                      <a:off x="1567" y="3257"/>
                      <a:ext cx="0" cy="5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0" name="Line 48">
                      <a:extLst>
                        <a:ext uri="{FF2B5EF4-FFF2-40B4-BE49-F238E27FC236}">
                          <a16:creationId xmlns:a16="http://schemas.microsoft.com/office/drawing/2014/main" id="{783C7E41-F1AD-4B3D-A142-D0FEE6F5D389}"/>
                        </a:ext>
                      </a:extLst>
                    </p:cNvPr>
                    <p:cNvSpPr>
                      <a:spLocks noChangeShapeType="1"/>
                    </p:cNvSpPr>
                    <p:nvPr/>
                  </p:nvSpPr>
                  <p:spPr bwMode="auto">
                    <a:xfrm flipV="1">
                      <a:off x="1412" y="3251"/>
                      <a:ext cx="155"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1" name="Line 49">
                      <a:extLst>
                        <a:ext uri="{FF2B5EF4-FFF2-40B4-BE49-F238E27FC236}">
                          <a16:creationId xmlns:a16="http://schemas.microsoft.com/office/drawing/2014/main" id="{67F85902-0DAD-4569-86D3-8C7DF7B26812}"/>
                        </a:ext>
                      </a:extLst>
                    </p:cNvPr>
                    <p:cNvSpPr>
                      <a:spLocks noChangeShapeType="1"/>
                    </p:cNvSpPr>
                    <p:nvPr/>
                  </p:nvSpPr>
                  <p:spPr bwMode="auto">
                    <a:xfrm flipV="1">
                      <a:off x="886" y="3843"/>
                      <a:ext cx="148" cy="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2" name="Line 50">
                      <a:extLst>
                        <a:ext uri="{FF2B5EF4-FFF2-40B4-BE49-F238E27FC236}">
                          <a16:creationId xmlns:a16="http://schemas.microsoft.com/office/drawing/2014/main" id="{D48077C3-3803-47FA-B089-0DADF20744CA}"/>
                        </a:ext>
                      </a:extLst>
                    </p:cNvPr>
                    <p:cNvSpPr>
                      <a:spLocks noChangeShapeType="1"/>
                    </p:cNvSpPr>
                    <p:nvPr/>
                  </p:nvSpPr>
                  <p:spPr bwMode="auto">
                    <a:xfrm flipV="1">
                      <a:off x="1419" y="3843"/>
                      <a:ext cx="146" cy="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3" name="Line 51">
                      <a:extLst>
                        <a:ext uri="{FF2B5EF4-FFF2-40B4-BE49-F238E27FC236}">
                          <a16:creationId xmlns:a16="http://schemas.microsoft.com/office/drawing/2014/main" id="{BDE904BB-1473-43A4-B1DB-85F129AA65AD}"/>
                        </a:ext>
                      </a:extLst>
                    </p:cNvPr>
                    <p:cNvSpPr>
                      <a:spLocks noChangeShapeType="1"/>
                    </p:cNvSpPr>
                    <p:nvPr/>
                  </p:nvSpPr>
                  <p:spPr bwMode="auto">
                    <a:xfrm>
                      <a:off x="1010" y="3254"/>
                      <a:ext cx="105" cy="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4" name="Line 52">
                      <a:extLst>
                        <a:ext uri="{FF2B5EF4-FFF2-40B4-BE49-F238E27FC236}">
                          <a16:creationId xmlns:a16="http://schemas.microsoft.com/office/drawing/2014/main" id="{C7F7F863-91D6-49F9-AA9B-E9BE3BE69158}"/>
                        </a:ext>
                      </a:extLst>
                    </p:cNvPr>
                    <p:cNvSpPr>
                      <a:spLocks noChangeShapeType="1"/>
                    </p:cNvSpPr>
                    <p:nvPr/>
                  </p:nvSpPr>
                  <p:spPr bwMode="auto">
                    <a:xfrm flipV="1">
                      <a:off x="884" y="3254"/>
                      <a:ext cx="124"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5" name="Line 53">
                      <a:extLst>
                        <a:ext uri="{FF2B5EF4-FFF2-40B4-BE49-F238E27FC236}">
                          <a16:creationId xmlns:a16="http://schemas.microsoft.com/office/drawing/2014/main" id="{A7A62DB0-E4C5-4308-8E42-EDD296E3356C}"/>
                        </a:ext>
                      </a:extLst>
                    </p:cNvPr>
                    <p:cNvSpPr>
                      <a:spLocks noChangeShapeType="1"/>
                    </p:cNvSpPr>
                    <p:nvPr/>
                  </p:nvSpPr>
                  <p:spPr bwMode="auto">
                    <a:xfrm flipV="1">
                      <a:off x="1353" y="3259"/>
                      <a:ext cx="5" cy="16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6" name="Line 54">
                      <a:extLst>
                        <a:ext uri="{FF2B5EF4-FFF2-40B4-BE49-F238E27FC236}">
                          <a16:creationId xmlns:a16="http://schemas.microsoft.com/office/drawing/2014/main" id="{699A9FC6-AD5C-43B9-8F46-04C55FFAE387}"/>
                        </a:ext>
                      </a:extLst>
                    </p:cNvPr>
                    <p:cNvSpPr>
                      <a:spLocks noChangeShapeType="1"/>
                    </p:cNvSpPr>
                    <p:nvPr/>
                  </p:nvSpPr>
                  <p:spPr bwMode="auto">
                    <a:xfrm flipV="1">
                      <a:off x="1115" y="3348"/>
                      <a:ext cx="105"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87" name="Line 55">
                      <a:extLst>
                        <a:ext uri="{FF2B5EF4-FFF2-40B4-BE49-F238E27FC236}">
                          <a16:creationId xmlns:a16="http://schemas.microsoft.com/office/drawing/2014/main" id="{0043E4F2-7166-41CD-965E-7EACE9536453}"/>
                        </a:ext>
                      </a:extLst>
                    </p:cNvPr>
                    <p:cNvSpPr>
                      <a:spLocks noChangeShapeType="1"/>
                    </p:cNvSpPr>
                    <p:nvPr/>
                  </p:nvSpPr>
                  <p:spPr bwMode="auto">
                    <a:xfrm flipV="1">
                      <a:off x="1218" y="3255"/>
                      <a:ext cx="140" cy="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sp>
                <p:nvSpPr>
                  <p:cNvPr id="248888" name="AutoShape 56">
                    <a:extLst>
                      <a:ext uri="{FF2B5EF4-FFF2-40B4-BE49-F238E27FC236}">
                        <a16:creationId xmlns:a16="http://schemas.microsoft.com/office/drawing/2014/main" id="{8DF74FD8-98BE-4AFD-AA54-0A636B152EC6}"/>
                      </a:ext>
                    </a:extLst>
                  </p:cNvPr>
                  <p:cNvSpPr>
                    <a:spLocks noChangeArrowheads="1"/>
                  </p:cNvSpPr>
                  <p:nvPr/>
                </p:nvSpPr>
                <p:spPr bwMode="auto">
                  <a:xfrm>
                    <a:off x="1036" y="3272"/>
                    <a:ext cx="272" cy="78"/>
                  </a:xfrm>
                  <a:custGeom>
                    <a:avLst/>
                    <a:gdLst>
                      <a:gd name="G0" fmla="+- 8021 0 0"/>
                      <a:gd name="G1" fmla="+- 21600 0 8021"/>
                      <a:gd name="G2" fmla="*/ 8021 1 2"/>
                      <a:gd name="G3" fmla="+- 21600 0 G2"/>
                      <a:gd name="G4" fmla="+/ 8021 21600 2"/>
                      <a:gd name="G5" fmla="+/ G1 0 2"/>
                      <a:gd name="G6" fmla="*/ 21600 21600 8021"/>
                      <a:gd name="G7" fmla="*/ G6 1 2"/>
                      <a:gd name="G8" fmla="+- 21600 0 G7"/>
                      <a:gd name="G9" fmla="*/ 21600 1 2"/>
                      <a:gd name="G10" fmla="+- 8021 0 G9"/>
                      <a:gd name="G11" fmla="?: G10 G8 0"/>
                      <a:gd name="G12" fmla="?: G10 G7 21600"/>
                      <a:gd name="T0" fmla="*/ 17589 w 21600"/>
                      <a:gd name="T1" fmla="*/ 10800 h 21600"/>
                      <a:gd name="T2" fmla="*/ 10800 w 21600"/>
                      <a:gd name="T3" fmla="*/ 21600 h 21600"/>
                      <a:gd name="T4" fmla="*/ 4011 w 21600"/>
                      <a:gd name="T5" fmla="*/ 10800 h 21600"/>
                      <a:gd name="T6" fmla="*/ 10800 w 21600"/>
                      <a:gd name="T7" fmla="*/ 0 h 21600"/>
                      <a:gd name="T8" fmla="*/ 5811 w 21600"/>
                      <a:gd name="T9" fmla="*/ 5811 h 21600"/>
                      <a:gd name="T10" fmla="*/ 15789 w 21600"/>
                      <a:gd name="T11" fmla="*/ 15789 h 21600"/>
                    </a:gdLst>
                    <a:ahLst/>
                    <a:cxnLst>
                      <a:cxn ang="0">
                        <a:pos x="T0" y="T1"/>
                      </a:cxn>
                      <a:cxn ang="0">
                        <a:pos x="T2" y="T3"/>
                      </a:cxn>
                      <a:cxn ang="0">
                        <a:pos x="T4" y="T5"/>
                      </a:cxn>
                      <a:cxn ang="0">
                        <a:pos x="T6" y="T7"/>
                      </a:cxn>
                    </a:cxnLst>
                    <a:rect l="T8" t="T9" r="T10" b="T11"/>
                    <a:pathLst>
                      <a:path w="21600" h="21600">
                        <a:moveTo>
                          <a:pt x="0" y="0"/>
                        </a:moveTo>
                        <a:lnTo>
                          <a:pt x="8021" y="21600"/>
                        </a:lnTo>
                        <a:lnTo>
                          <a:pt x="13579" y="21600"/>
                        </a:lnTo>
                        <a:lnTo>
                          <a:pt x="21600" y="0"/>
                        </a:lnTo>
                        <a:close/>
                      </a:path>
                    </a:pathLst>
                  </a:cu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48889" name="Group 57">
                    <a:extLst>
                      <a:ext uri="{FF2B5EF4-FFF2-40B4-BE49-F238E27FC236}">
                        <a16:creationId xmlns:a16="http://schemas.microsoft.com/office/drawing/2014/main" id="{EB5CF21D-56A0-459B-97A6-9343C2D21B4E}"/>
                      </a:ext>
                    </a:extLst>
                  </p:cNvPr>
                  <p:cNvGrpSpPr>
                    <a:grpSpLocks/>
                  </p:cNvGrpSpPr>
                  <p:nvPr/>
                </p:nvGrpSpPr>
                <p:grpSpPr bwMode="auto">
                  <a:xfrm>
                    <a:off x="915" y="3179"/>
                    <a:ext cx="566" cy="146"/>
                    <a:chOff x="915" y="3179"/>
                    <a:chExt cx="566" cy="146"/>
                  </a:xfrm>
                </p:grpSpPr>
                <p:sp>
                  <p:nvSpPr>
                    <p:cNvPr id="248890" name="Freeform 58">
                      <a:extLst>
                        <a:ext uri="{FF2B5EF4-FFF2-40B4-BE49-F238E27FC236}">
                          <a16:creationId xmlns:a16="http://schemas.microsoft.com/office/drawing/2014/main" id="{FEF6CB1E-27C9-4C87-8BAB-65F5A482928D}"/>
                        </a:ext>
                      </a:extLst>
                    </p:cNvPr>
                    <p:cNvSpPr>
                      <a:spLocks/>
                    </p:cNvSpPr>
                    <p:nvPr/>
                  </p:nvSpPr>
                  <p:spPr bwMode="auto">
                    <a:xfrm rot="-323896">
                      <a:off x="915" y="3179"/>
                      <a:ext cx="216" cy="145"/>
                    </a:xfrm>
                    <a:custGeom>
                      <a:avLst/>
                      <a:gdLst>
                        <a:gd name="T0" fmla="*/ 226 w 226"/>
                        <a:gd name="T1" fmla="*/ 144 h 144"/>
                        <a:gd name="T2" fmla="*/ 181 w 226"/>
                        <a:gd name="T3" fmla="*/ 54 h 144"/>
                        <a:gd name="T4" fmla="*/ 136 w 226"/>
                        <a:gd name="T5" fmla="*/ 8 h 144"/>
                        <a:gd name="T6" fmla="*/ 45 w 226"/>
                        <a:gd name="T7" fmla="*/ 8 h 144"/>
                        <a:gd name="T8" fmla="*/ 0 w 226"/>
                        <a:gd name="T9" fmla="*/ 54 h 144"/>
                      </a:gdLst>
                      <a:ahLst/>
                      <a:cxnLst>
                        <a:cxn ang="0">
                          <a:pos x="T0" y="T1"/>
                        </a:cxn>
                        <a:cxn ang="0">
                          <a:pos x="T2" y="T3"/>
                        </a:cxn>
                        <a:cxn ang="0">
                          <a:pos x="T4" y="T5"/>
                        </a:cxn>
                        <a:cxn ang="0">
                          <a:pos x="T6" y="T7"/>
                        </a:cxn>
                        <a:cxn ang="0">
                          <a:pos x="T8" y="T9"/>
                        </a:cxn>
                      </a:cxnLst>
                      <a:rect l="0" t="0" r="r" b="b"/>
                      <a:pathLst>
                        <a:path w="226" h="144">
                          <a:moveTo>
                            <a:pt x="226" y="144"/>
                          </a:moveTo>
                          <a:cubicBezTo>
                            <a:pt x="211" y="110"/>
                            <a:pt x="196" y="77"/>
                            <a:pt x="181" y="54"/>
                          </a:cubicBezTo>
                          <a:cubicBezTo>
                            <a:pt x="166" y="31"/>
                            <a:pt x="159" y="16"/>
                            <a:pt x="136" y="8"/>
                          </a:cubicBezTo>
                          <a:cubicBezTo>
                            <a:pt x="113" y="0"/>
                            <a:pt x="68" y="0"/>
                            <a:pt x="45" y="8"/>
                          </a:cubicBezTo>
                          <a:cubicBezTo>
                            <a:pt x="22" y="16"/>
                            <a:pt x="7" y="46"/>
                            <a:pt x="0" y="54"/>
                          </a:cubicBezTo>
                        </a:path>
                      </a:pathLst>
                    </a:custGeom>
                    <a:noFill/>
                    <a:ln w="9525" cap="flat" cmpd="sng">
                      <a:solidFill>
                        <a:srgbClr val="CC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91" name="Freeform 59">
                      <a:extLst>
                        <a:ext uri="{FF2B5EF4-FFF2-40B4-BE49-F238E27FC236}">
                          <a16:creationId xmlns:a16="http://schemas.microsoft.com/office/drawing/2014/main" id="{1916641C-82FF-4042-8582-B813710BB57D}"/>
                        </a:ext>
                      </a:extLst>
                    </p:cNvPr>
                    <p:cNvSpPr>
                      <a:spLocks/>
                    </p:cNvSpPr>
                    <p:nvPr/>
                  </p:nvSpPr>
                  <p:spPr bwMode="auto">
                    <a:xfrm rot="100280" flipH="1">
                      <a:off x="1201" y="3180"/>
                      <a:ext cx="280" cy="145"/>
                    </a:xfrm>
                    <a:custGeom>
                      <a:avLst/>
                      <a:gdLst>
                        <a:gd name="T0" fmla="*/ 226 w 226"/>
                        <a:gd name="T1" fmla="*/ 144 h 144"/>
                        <a:gd name="T2" fmla="*/ 181 w 226"/>
                        <a:gd name="T3" fmla="*/ 54 h 144"/>
                        <a:gd name="T4" fmla="*/ 136 w 226"/>
                        <a:gd name="T5" fmla="*/ 8 h 144"/>
                        <a:gd name="T6" fmla="*/ 45 w 226"/>
                        <a:gd name="T7" fmla="*/ 8 h 144"/>
                        <a:gd name="T8" fmla="*/ 0 w 226"/>
                        <a:gd name="T9" fmla="*/ 54 h 144"/>
                      </a:gdLst>
                      <a:ahLst/>
                      <a:cxnLst>
                        <a:cxn ang="0">
                          <a:pos x="T0" y="T1"/>
                        </a:cxn>
                        <a:cxn ang="0">
                          <a:pos x="T2" y="T3"/>
                        </a:cxn>
                        <a:cxn ang="0">
                          <a:pos x="T4" y="T5"/>
                        </a:cxn>
                        <a:cxn ang="0">
                          <a:pos x="T6" y="T7"/>
                        </a:cxn>
                        <a:cxn ang="0">
                          <a:pos x="T8" y="T9"/>
                        </a:cxn>
                      </a:cxnLst>
                      <a:rect l="0" t="0" r="r" b="b"/>
                      <a:pathLst>
                        <a:path w="226" h="144">
                          <a:moveTo>
                            <a:pt x="226" y="144"/>
                          </a:moveTo>
                          <a:cubicBezTo>
                            <a:pt x="211" y="110"/>
                            <a:pt x="196" y="77"/>
                            <a:pt x="181" y="54"/>
                          </a:cubicBezTo>
                          <a:cubicBezTo>
                            <a:pt x="166" y="31"/>
                            <a:pt x="159" y="16"/>
                            <a:pt x="136" y="8"/>
                          </a:cubicBezTo>
                          <a:cubicBezTo>
                            <a:pt x="113" y="0"/>
                            <a:pt x="68" y="0"/>
                            <a:pt x="45" y="8"/>
                          </a:cubicBezTo>
                          <a:cubicBezTo>
                            <a:pt x="22" y="16"/>
                            <a:pt x="7" y="46"/>
                            <a:pt x="0" y="54"/>
                          </a:cubicBezTo>
                        </a:path>
                      </a:pathLst>
                    </a:custGeom>
                    <a:noFill/>
                    <a:ln w="9525" cap="flat" cmpd="sng">
                      <a:solidFill>
                        <a:srgbClr val="CC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grpSp>
            <p:sp>
              <p:nvSpPr>
                <p:cNvPr id="248892" name="Line 60">
                  <a:extLst>
                    <a:ext uri="{FF2B5EF4-FFF2-40B4-BE49-F238E27FC236}">
                      <a16:creationId xmlns:a16="http://schemas.microsoft.com/office/drawing/2014/main" id="{6D1CB819-8944-4B9E-891B-3F974795A9D0}"/>
                    </a:ext>
                  </a:extLst>
                </p:cNvPr>
                <p:cNvSpPr>
                  <a:spLocks noChangeShapeType="1"/>
                </p:cNvSpPr>
                <p:nvPr/>
              </p:nvSpPr>
              <p:spPr bwMode="auto">
                <a:xfrm>
                  <a:off x="1126" y="3336"/>
                  <a:ext cx="85" cy="0"/>
                </a:xfrm>
                <a:prstGeom prst="line">
                  <a:avLst/>
                </a:prstGeom>
                <a:noFill/>
                <a:ln w="57150">
                  <a:solidFill>
                    <a:srgbClr val="1159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sp>
            <p:nvSpPr>
              <p:cNvPr id="248893" name="Text Box 61">
                <a:extLst>
                  <a:ext uri="{FF2B5EF4-FFF2-40B4-BE49-F238E27FC236}">
                    <a16:creationId xmlns:a16="http://schemas.microsoft.com/office/drawing/2014/main" id="{2E93C45E-84EE-4B8E-A5FB-34B43329720B}"/>
                  </a:ext>
                </a:extLst>
              </p:cNvPr>
              <p:cNvSpPr txBox="1">
                <a:spLocks noChangeArrowheads="1"/>
              </p:cNvSpPr>
              <p:nvPr/>
            </p:nvSpPr>
            <p:spPr bwMode="auto">
              <a:xfrm>
                <a:off x="249" y="2931"/>
                <a:ext cx="49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chemeClr val="hlink"/>
                    </a:solidFill>
                  </a:rPr>
                  <a:t>LED Chip</a:t>
                </a:r>
              </a:p>
            </p:txBody>
          </p:sp>
          <p:grpSp>
            <p:nvGrpSpPr>
              <p:cNvPr id="248894" name="Group 62">
                <a:extLst>
                  <a:ext uri="{FF2B5EF4-FFF2-40B4-BE49-F238E27FC236}">
                    <a16:creationId xmlns:a16="http://schemas.microsoft.com/office/drawing/2014/main" id="{155C3CD5-B886-41B4-A427-8AAA2A1A3F1C}"/>
                  </a:ext>
                </a:extLst>
              </p:cNvPr>
              <p:cNvGrpSpPr>
                <a:grpSpLocks/>
              </p:cNvGrpSpPr>
              <p:nvPr/>
            </p:nvGrpSpPr>
            <p:grpSpPr bwMode="auto">
              <a:xfrm>
                <a:off x="651" y="3048"/>
                <a:ext cx="508" cy="269"/>
                <a:chOff x="651" y="3048"/>
                <a:chExt cx="508" cy="269"/>
              </a:xfrm>
            </p:grpSpPr>
            <p:sp>
              <p:nvSpPr>
                <p:cNvPr id="248895" name="Line 63">
                  <a:extLst>
                    <a:ext uri="{FF2B5EF4-FFF2-40B4-BE49-F238E27FC236}">
                      <a16:creationId xmlns:a16="http://schemas.microsoft.com/office/drawing/2014/main" id="{DF1444EE-1C16-4E6E-87D5-0B2B0C4BBE13}"/>
                    </a:ext>
                  </a:extLst>
                </p:cNvPr>
                <p:cNvSpPr>
                  <a:spLocks noChangeShapeType="1"/>
                </p:cNvSpPr>
                <p:nvPr/>
              </p:nvSpPr>
              <p:spPr bwMode="auto">
                <a:xfrm>
                  <a:off x="1083" y="3082"/>
                  <a:ext cx="76" cy="235"/>
                </a:xfrm>
                <a:prstGeom prst="line">
                  <a:avLst/>
                </a:prstGeom>
                <a:noFill/>
                <a:ln w="9525">
                  <a:solidFill>
                    <a:srgbClr val="1159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896" name="Line 64">
                  <a:extLst>
                    <a:ext uri="{FF2B5EF4-FFF2-40B4-BE49-F238E27FC236}">
                      <a16:creationId xmlns:a16="http://schemas.microsoft.com/office/drawing/2014/main" id="{95BBCF8F-B940-49AC-BB0A-73C77018E8F2}"/>
                    </a:ext>
                  </a:extLst>
                </p:cNvPr>
                <p:cNvSpPr>
                  <a:spLocks noChangeShapeType="1"/>
                </p:cNvSpPr>
                <p:nvPr/>
              </p:nvSpPr>
              <p:spPr bwMode="auto">
                <a:xfrm flipH="1" flipV="1">
                  <a:off x="651" y="3048"/>
                  <a:ext cx="432" cy="29"/>
                </a:xfrm>
                <a:prstGeom prst="line">
                  <a:avLst/>
                </a:prstGeom>
                <a:noFill/>
                <a:ln w="9525">
                  <a:solidFill>
                    <a:srgbClr val="1159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sp>
            <p:nvSpPr>
              <p:cNvPr id="248897" name="Text Box 65">
                <a:extLst>
                  <a:ext uri="{FF2B5EF4-FFF2-40B4-BE49-F238E27FC236}">
                    <a16:creationId xmlns:a16="http://schemas.microsoft.com/office/drawing/2014/main" id="{9F8D8B58-99E3-4382-B51B-77A9FE7B3749}"/>
                  </a:ext>
                </a:extLst>
              </p:cNvPr>
              <p:cNvSpPr txBox="1">
                <a:spLocks noChangeArrowheads="1"/>
              </p:cNvSpPr>
              <p:nvPr/>
            </p:nvSpPr>
            <p:spPr bwMode="auto">
              <a:xfrm>
                <a:off x="703" y="3884"/>
                <a:ext cx="95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Elektrischer Anschluss</a:t>
                </a:r>
              </a:p>
            </p:txBody>
          </p:sp>
        </p:grpSp>
        <p:grpSp>
          <p:nvGrpSpPr>
            <p:cNvPr id="248898" name="Group 66">
              <a:extLst>
                <a:ext uri="{FF2B5EF4-FFF2-40B4-BE49-F238E27FC236}">
                  <a16:creationId xmlns:a16="http://schemas.microsoft.com/office/drawing/2014/main" id="{7F3ADE6A-D0D5-43E8-8E65-22486843DDD3}"/>
                </a:ext>
              </a:extLst>
            </p:cNvPr>
            <p:cNvGrpSpPr>
              <a:grpSpLocks/>
            </p:cNvGrpSpPr>
            <p:nvPr/>
          </p:nvGrpSpPr>
          <p:grpSpPr bwMode="auto">
            <a:xfrm>
              <a:off x="2154" y="2432"/>
              <a:ext cx="3118" cy="1598"/>
              <a:chOff x="2154" y="2432"/>
              <a:chExt cx="3118" cy="1598"/>
            </a:xfrm>
          </p:grpSpPr>
          <p:grpSp>
            <p:nvGrpSpPr>
              <p:cNvPr id="248899" name="Group 67">
                <a:extLst>
                  <a:ext uri="{FF2B5EF4-FFF2-40B4-BE49-F238E27FC236}">
                    <a16:creationId xmlns:a16="http://schemas.microsoft.com/office/drawing/2014/main" id="{7FF5B9CC-12C8-43A4-B792-773C21A9D13A}"/>
                  </a:ext>
                </a:extLst>
              </p:cNvPr>
              <p:cNvGrpSpPr>
                <a:grpSpLocks/>
              </p:cNvGrpSpPr>
              <p:nvPr/>
            </p:nvGrpSpPr>
            <p:grpSpPr bwMode="auto">
              <a:xfrm>
                <a:off x="2381" y="2704"/>
                <a:ext cx="2891" cy="1326"/>
                <a:chOff x="2381" y="2886"/>
                <a:chExt cx="2891" cy="1326"/>
              </a:xfrm>
            </p:grpSpPr>
            <p:grpSp>
              <p:nvGrpSpPr>
                <p:cNvPr id="248900" name="Group 68">
                  <a:extLst>
                    <a:ext uri="{FF2B5EF4-FFF2-40B4-BE49-F238E27FC236}">
                      <a16:creationId xmlns:a16="http://schemas.microsoft.com/office/drawing/2014/main" id="{3B21552C-FE7C-4172-B663-F7B2D983E38A}"/>
                    </a:ext>
                  </a:extLst>
                </p:cNvPr>
                <p:cNvGrpSpPr>
                  <a:grpSpLocks/>
                </p:cNvGrpSpPr>
                <p:nvPr/>
              </p:nvGrpSpPr>
              <p:grpSpPr bwMode="auto">
                <a:xfrm>
                  <a:off x="2381" y="3203"/>
                  <a:ext cx="2891" cy="1009"/>
                  <a:chOff x="2381" y="3192"/>
                  <a:chExt cx="2891" cy="1009"/>
                </a:xfrm>
              </p:grpSpPr>
              <p:grpSp>
                <p:nvGrpSpPr>
                  <p:cNvPr id="248901" name="Group 69">
                    <a:extLst>
                      <a:ext uri="{FF2B5EF4-FFF2-40B4-BE49-F238E27FC236}">
                        <a16:creationId xmlns:a16="http://schemas.microsoft.com/office/drawing/2014/main" id="{49598744-429C-49D8-B531-41D8F1A54E86}"/>
                      </a:ext>
                    </a:extLst>
                  </p:cNvPr>
                  <p:cNvGrpSpPr>
                    <a:grpSpLocks/>
                  </p:cNvGrpSpPr>
                  <p:nvPr/>
                </p:nvGrpSpPr>
                <p:grpSpPr bwMode="auto">
                  <a:xfrm>
                    <a:off x="2909" y="3201"/>
                    <a:ext cx="1466" cy="415"/>
                    <a:chOff x="2909" y="3201"/>
                    <a:chExt cx="1466" cy="415"/>
                  </a:xfrm>
                </p:grpSpPr>
                <p:sp>
                  <p:nvSpPr>
                    <p:cNvPr id="248902" name="Line 70">
                      <a:extLst>
                        <a:ext uri="{FF2B5EF4-FFF2-40B4-BE49-F238E27FC236}">
                          <a16:creationId xmlns:a16="http://schemas.microsoft.com/office/drawing/2014/main" id="{16CDA30F-1FF5-4A0D-8841-CB46B6D0FF94}"/>
                        </a:ext>
                      </a:extLst>
                    </p:cNvPr>
                    <p:cNvSpPr>
                      <a:spLocks noChangeShapeType="1"/>
                    </p:cNvSpPr>
                    <p:nvPr/>
                  </p:nvSpPr>
                  <p:spPr bwMode="auto">
                    <a:xfrm>
                      <a:off x="2909" y="3220"/>
                      <a:ext cx="482" cy="3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03" name="Line 71">
                      <a:extLst>
                        <a:ext uri="{FF2B5EF4-FFF2-40B4-BE49-F238E27FC236}">
                          <a16:creationId xmlns:a16="http://schemas.microsoft.com/office/drawing/2014/main" id="{1BA53242-872B-4325-974C-6ECD3D705E41}"/>
                        </a:ext>
                      </a:extLst>
                    </p:cNvPr>
                    <p:cNvSpPr>
                      <a:spLocks noChangeShapeType="1"/>
                    </p:cNvSpPr>
                    <p:nvPr/>
                  </p:nvSpPr>
                  <p:spPr bwMode="auto">
                    <a:xfrm flipV="1">
                      <a:off x="3391" y="3613"/>
                      <a:ext cx="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04" name="Line 72">
                      <a:extLst>
                        <a:ext uri="{FF2B5EF4-FFF2-40B4-BE49-F238E27FC236}">
                          <a16:creationId xmlns:a16="http://schemas.microsoft.com/office/drawing/2014/main" id="{0A83AAD9-6006-420E-8ABF-79A0F86943F1}"/>
                        </a:ext>
                      </a:extLst>
                    </p:cNvPr>
                    <p:cNvSpPr>
                      <a:spLocks noChangeShapeType="1"/>
                    </p:cNvSpPr>
                    <p:nvPr/>
                  </p:nvSpPr>
                  <p:spPr bwMode="auto">
                    <a:xfrm flipV="1">
                      <a:off x="3874" y="3201"/>
                      <a:ext cx="501" cy="4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grpSp>
                <p:nvGrpSpPr>
                  <p:cNvPr id="248905" name="Group 73">
                    <a:extLst>
                      <a:ext uri="{FF2B5EF4-FFF2-40B4-BE49-F238E27FC236}">
                        <a16:creationId xmlns:a16="http://schemas.microsoft.com/office/drawing/2014/main" id="{9EFC3F93-5F51-4825-BD75-F486FC149D10}"/>
                      </a:ext>
                    </a:extLst>
                  </p:cNvPr>
                  <p:cNvGrpSpPr>
                    <a:grpSpLocks/>
                  </p:cNvGrpSpPr>
                  <p:nvPr/>
                </p:nvGrpSpPr>
                <p:grpSpPr bwMode="auto">
                  <a:xfrm>
                    <a:off x="2381" y="3192"/>
                    <a:ext cx="2891" cy="1009"/>
                    <a:chOff x="2381" y="3192"/>
                    <a:chExt cx="2891" cy="1009"/>
                  </a:xfrm>
                </p:grpSpPr>
                <p:sp>
                  <p:nvSpPr>
                    <p:cNvPr id="248906" name="AutoShape 74">
                      <a:extLst>
                        <a:ext uri="{FF2B5EF4-FFF2-40B4-BE49-F238E27FC236}">
                          <a16:creationId xmlns:a16="http://schemas.microsoft.com/office/drawing/2014/main" id="{57F81D56-DEDC-4BF0-BC44-36B94B6F627D}"/>
                        </a:ext>
                      </a:extLst>
                    </p:cNvPr>
                    <p:cNvSpPr>
                      <a:spLocks noChangeArrowheads="1"/>
                    </p:cNvSpPr>
                    <p:nvPr/>
                  </p:nvSpPr>
                  <p:spPr bwMode="auto">
                    <a:xfrm>
                      <a:off x="3019" y="3297"/>
                      <a:ext cx="1225" cy="306"/>
                    </a:xfrm>
                    <a:custGeom>
                      <a:avLst/>
                      <a:gdLst>
                        <a:gd name="G0" fmla="+- 6612 0 0"/>
                        <a:gd name="G1" fmla="+- 21600 0 6612"/>
                        <a:gd name="G2" fmla="*/ 6612 1 2"/>
                        <a:gd name="G3" fmla="+- 21600 0 G2"/>
                        <a:gd name="G4" fmla="+/ 6612 21600 2"/>
                        <a:gd name="G5" fmla="+/ G1 0 2"/>
                        <a:gd name="G6" fmla="*/ 21600 21600 6612"/>
                        <a:gd name="G7" fmla="*/ G6 1 2"/>
                        <a:gd name="G8" fmla="+- 21600 0 G7"/>
                        <a:gd name="G9" fmla="*/ 21600 1 2"/>
                        <a:gd name="G10" fmla="+- 6612 0 G9"/>
                        <a:gd name="G11" fmla="?: G10 G8 0"/>
                        <a:gd name="G12" fmla="?: G10 G7 21600"/>
                        <a:gd name="T0" fmla="*/ 18294 w 21600"/>
                        <a:gd name="T1" fmla="*/ 10800 h 21600"/>
                        <a:gd name="T2" fmla="*/ 10800 w 21600"/>
                        <a:gd name="T3" fmla="*/ 21600 h 21600"/>
                        <a:gd name="T4" fmla="*/ 3306 w 21600"/>
                        <a:gd name="T5" fmla="*/ 10800 h 21600"/>
                        <a:gd name="T6" fmla="*/ 10800 w 21600"/>
                        <a:gd name="T7" fmla="*/ 0 h 21600"/>
                        <a:gd name="T8" fmla="*/ 5106 w 21600"/>
                        <a:gd name="T9" fmla="*/ 5106 h 21600"/>
                        <a:gd name="T10" fmla="*/ 16494 w 21600"/>
                        <a:gd name="T11" fmla="*/ 16494 h 21600"/>
                      </a:gdLst>
                      <a:ahLst/>
                      <a:cxnLst>
                        <a:cxn ang="0">
                          <a:pos x="T0" y="T1"/>
                        </a:cxn>
                        <a:cxn ang="0">
                          <a:pos x="T2" y="T3"/>
                        </a:cxn>
                        <a:cxn ang="0">
                          <a:pos x="T4" y="T5"/>
                        </a:cxn>
                        <a:cxn ang="0">
                          <a:pos x="T6" y="T7"/>
                        </a:cxn>
                      </a:cxnLst>
                      <a:rect l="T8" t="T9" r="T10" b="T11"/>
                      <a:pathLst>
                        <a:path w="21600" h="21600">
                          <a:moveTo>
                            <a:pt x="0" y="0"/>
                          </a:moveTo>
                          <a:lnTo>
                            <a:pt x="6612" y="21600"/>
                          </a:lnTo>
                          <a:lnTo>
                            <a:pt x="14988" y="21600"/>
                          </a:lnTo>
                          <a:lnTo>
                            <a:pt x="21600" y="0"/>
                          </a:lnTo>
                          <a:close/>
                        </a:path>
                      </a:pathLst>
                    </a:custGeom>
                    <a:solidFill>
                      <a:srgbClr val="FFFF00"/>
                    </a:solidFill>
                    <a:ln w="9525"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8907" name="Line 75">
                      <a:extLst>
                        <a:ext uri="{FF2B5EF4-FFF2-40B4-BE49-F238E27FC236}">
                          <a16:creationId xmlns:a16="http://schemas.microsoft.com/office/drawing/2014/main" id="{803F1ACE-83FF-4764-8B56-850E0E0C1A31}"/>
                        </a:ext>
                      </a:extLst>
                    </p:cNvPr>
                    <p:cNvSpPr>
                      <a:spLocks noChangeShapeType="1"/>
                    </p:cNvSpPr>
                    <p:nvPr/>
                  </p:nvSpPr>
                  <p:spPr bwMode="auto">
                    <a:xfrm>
                      <a:off x="3442" y="3570"/>
                      <a:ext cx="361" cy="0"/>
                    </a:xfrm>
                    <a:prstGeom prst="line">
                      <a:avLst/>
                    </a:prstGeom>
                    <a:noFill/>
                    <a:ln w="152400">
                      <a:solidFill>
                        <a:srgbClr val="1159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08" name="Line 76">
                      <a:extLst>
                        <a:ext uri="{FF2B5EF4-FFF2-40B4-BE49-F238E27FC236}">
                          <a16:creationId xmlns:a16="http://schemas.microsoft.com/office/drawing/2014/main" id="{7057E143-C73B-4C56-9A05-069BA0CE7F13}"/>
                        </a:ext>
                      </a:extLst>
                    </p:cNvPr>
                    <p:cNvSpPr>
                      <a:spLocks noChangeShapeType="1"/>
                    </p:cNvSpPr>
                    <p:nvPr/>
                  </p:nvSpPr>
                  <p:spPr bwMode="auto">
                    <a:xfrm flipV="1">
                      <a:off x="2381" y="3220"/>
                      <a:ext cx="9" cy="9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09" name="Line 77">
                      <a:extLst>
                        <a:ext uri="{FF2B5EF4-FFF2-40B4-BE49-F238E27FC236}">
                          <a16:creationId xmlns:a16="http://schemas.microsoft.com/office/drawing/2014/main" id="{9C3E38A7-9D24-407E-8DBF-3564EC4773A2}"/>
                        </a:ext>
                      </a:extLst>
                    </p:cNvPr>
                    <p:cNvSpPr>
                      <a:spLocks noChangeShapeType="1"/>
                    </p:cNvSpPr>
                    <p:nvPr/>
                  </p:nvSpPr>
                  <p:spPr bwMode="auto">
                    <a:xfrm flipH="1">
                      <a:off x="4600" y="3203"/>
                      <a:ext cx="4" cy="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0" name="Line 78">
                      <a:extLst>
                        <a:ext uri="{FF2B5EF4-FFF2-40B4-BE49-F238E27FC236}">
                          <a16:creationId xmlns:a16="http://schemas.microsoft.com/office/drawing/2014/main" id="{9158C743-EBB1-4A34-92D5-78CAD262F1E0}"/>
                        </a:ext>
                      </a:extLst>
                    </p:cNvPr>
                    <p:cNvSpPr>
                      <a:spLocks noChangeShapeType="1"/>
                    </p:cNvSpPr>
                    <p:nvPr/>
                  </p:nvSpPr>
                  <p:spPr bwMode="auto">
                    <a:xfrm flipV="1">
                      <a:off x="2997" y="3947"/>
                      <a:ext cx="1360" cy="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1" name="Line 79">
                      <a:extLst>
                        <a:ext uri="{FF2B5EF4-FFF2-40B4-BE49-F238E27FC236}">
                          <a16:creationId xmlns:a16="http://schemas.microsoft.com/office/drawing/2014/main" id="{41F7B69B-7202-4064-83F4-0050B3328959}"/>
                        </a:ext>
                      </a:extLst>
                    </p:cNvPr>
                    <p:cNvSpPr>
                      <a:spLocks noChangeShapeType="1"/>
                    </p:cNvSpPr>
                    <p:nvPr/>
                  </p:nvSpPr>
                  <p:spPr bwMode="auto">
                    <a:xfrm flipV="1">
                      <a:off x="4613" y="3199"/>
                      <a:ext cx="659" cy="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2" name="Line 80">
                      <a:extLst>
                        <a:ext uri="{FF2B5EF4-FFF2-40B4-BE49-F238E27FC236}">
                          <a16:creationId xmlns:a16="http://schemas.microsoft.com/office/drawing/2014/main" id="{8E52E508-5145-47B2-BEE5-90F03A88DCB2}"/>
                        </a:ext>
                      </a:extLst>
                    </p:cNvPr>
                    <p:cNvSpPr>
                      <a:spLocks noChangeShapeType="1"/>
                    </p:cNvSpPr>
                    <p:nvPr/>
                  </p:nvSpPr>
                  <p:spPr bwMode="auto">
                    <a:xfrm flipV="1">
                      <a:off x="2381" y="3216"/>
                      <a:ext cx="527" cy="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3" name="Line 81">
                      <a:extLst>
                        <a:ext uri="{FF2B5EF4-FFF2-40B4-BE49-F238E27FC236}">
                          <a16:creationId xmlns:a16="http://schemas.microsoft.com/office/drawing/2014/main" id="{889040AC-7123-40A6-8584-FE3DF304AD0F}"/>
                        </a:ext>
                      </a:extLst>
                    </p:cNvPr>
                    <p:cNvSpPr>
                      <a:spLocks noChangeShapeType="1"/>
                    </p:cNvSpPr>
                    <p:nvPr/>
                  </p:nvSpPr>
                  <p:spPr bwMode="auto">
                    <a:xfrm flipV="1">
                      <a:off x="4362" y="3207"/>
                      <a:ext cx="5" cy="74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4" name="Line 82">
                      <a:extLst>
                        <a:ext uri="{FF2B5EF4-FFF2-40B4-BE49-F238E27FC236}">
                          <a16:creationId xmlns:a16="http://schemas.microsoft.com/office/drawing/2014/main" id="{34C84337-05AF-492D-80DB-9B713E0EB14A}"/>
                        </a:ext>
                      </a:extLst>
                    </p:cNvPr>
                    <p:cNvSpPr>
                      <a:spLocks noChangeShapeType="1"/>
                    </p:cNvSpPr>
                    <p:nvPr/>
                  </p:nvSpPr>
                  <p:spPr bwMode="auto">
                    <a:xfrm flipV="1">
                      <a:off x="2994" y="3966"/>
                      <a:ext cx="2" cy="2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5" name="Line 83">
                      <a:extLst>
                        <a:ext uri="{FF2B5EF4-FFF2-40B4-BE49-F238E27FC236}">
                          <a16:creationId xmlns:a16="http://schemas.microsoft.com/office/drawing/2014/main" id="{204AF73F-D590-4403-B0DE-011397B7FFCF}"/>
                        </a:ext>
                      </a:extLst>
                    </p:cNvPr>
                    <p:cNvSpPr>
                      <a:spLocks noChangeShapeType="1"/>
                    </p:cNvSpPr>
                    <p:nvPr/>
                  </p:nvSpPr>
                  <p:spPr bwMode="auto">
                    <a:xfrm flipH="1">
                      <a:off x="5272" y="3192"/>
                      <a:ext cx="0" cy="9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grpSp>
            <p:sp>
              <p:nvSpPr>
                <p:cNvPr id="248916" name="Line 84">
                  <a:extLst>
                    <a:ext uri="{FF2B5EF4-FFF2-40B4-BE49-F238E27FC236}">
                      <a16:creationId xmlns:a16="http://schemas.microsoft.com/office/drawing/2014/main" id="{BD96E917-BEF5-4B32-8448-80F3F44D6852}"/>
                    </a:ext>
                  </a:extLst>
                </p:cNvPr>
                <p:cNvSpPr>
                  <a:spLocks noChangeShapeType="1"/>
                </p:cNvSpPr>
                <p:nvPr/>
              </p:nvSpPr>
              <p:spPr bwMode="auto">
                <a:xfrm flipV="1">
                  <a:off x="3651" y="3385"/>
                  <a:ext cx="136" cy="136"/>
                </a:xfrm>
                <a:prstGeom prst="line">
                  <a:avLst/>
                </a:prstGeom>
                <a:noFill/>
                <a:ln w="28575">
                  <a:solidFill>
                    <a:srgbClr val="1159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7" name="Line 85">
                  <a:extLst>
                    <a:ext uri="{FF2B5EF4-FFF2-40B4-BE49-F238E27FC236}">
                      <a16:creationId xmlns:a16="http://schemas.microsoft.com/office/drawing/2014/main" id="{F9C7661D-9971-4E4A-9DB3-26E331C69DA8}"/>
                    </a:ext>
                  </a:extLst>
                </p:cNvPr>
                <p:cNvSpPr>
                  <a:spLocks noChangeShapeType="1"/>
                </p:cNvSpPr>
                <p:nvPr/>
              </p:nvSpPr>
              <p:spPr bwMode="auto">
                <a:xfrm flipH="1" flipV="1">
                  <a:off x="3334" y="2976"/>
                  <a:ext cx="136" cy="545"/>
                </a:xfrm>
                <a:prstGeom prst="line">
                  <a:avLst/>
                </a:prstGeom>
                <a:noFill/>
                <a:ln w="19050">
                  <a:solidFill>
                    <a:srgbClr val="1159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18" name="AutoShape 86">
                  <a:extLst>
                    <a:ext uri="{FF2B5EF4-FFF2-40B4-BE49-F238E27FC236}">
                      <a16:creationId xmlns:a16="http://schemas.microsoft.com/office/drawing/2014/main" id="{F05D4A1B-5E51-4365-ABA7-E068ADF37057}"/>
                    </a:ext>
                  </a:extLst>
                </p:cNvPr>
                <p:cNvSpPr>
                  <a:spLocks noChangeArrowheads="1"/>
                </p:cNvSpPr>
                <p:nvPr/>
              </p:nvSpPr>
              <p:spPr bwMode="auto">
                <a:xfrm rot="453400">
                  <a:off x="3768" y="2886"/>
                  <a:ext cx="91" cy="501"/>
                </a:xfrm>
                <a:prstGeom prst="upArrow">
                  <a:avLst>
                    <a:gd name="adj1" fmla="val 50000"/>
                    <a:gd name="adj2" fmla="val 137637"/>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48919" name="Text Box 87">
                <a:extLst>
                  <a:ext uri="{FF2B5EF4-FFF2-40B4-BE49-F238E27FC236}">
                    <a16:creationId xmlns:a16="http://schemas.microsoft.com/office/drawing/2014/main" id="{C7563881-8F68-4598-A25F-A5D7ACB53AF2}"/>
                  </a:ext>
                </a:extLst>
              </p:cNvPr>
              <p:cNvSpPr txBox="1">
                <a:spLocks noChangeArrowheads="1"/>
              </p:cNvSpPr>
              <p:nvPr/>
            </p:nvSpPr>
            <p:spPr bwMode="auto">
              <a:xfrm>
                <a:off x="2154" y="2750"/>
                <a:ext cx="6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a:solidFill>
                      <a:srgbClr val="FF9900"/>
                    </a:solidFill>
                    <a:effectLst>
                      <a:outerShdw blurRad="38100" dist="38100" dir="2700000" algn="tl">
                        <a:srgbClr val="000000"/>
                      </a:outerShdw>
                    </a:effectLst>
                  </a:rPr>
                  <a:t>Phosphor</a:t>
                </a:r>
              </a:p>
            </p:txBody>
          </p:sp>
          <p:sp>
            <p:nvSpPr>
              <p:cNvPr id="248920" name="Line 88">
                <a:extLst>
                  <a:ext uri="{FF2B5EF4-FFF2-40B4-BE49-F238E27FC236}">
                    <a16:creationId xmlns:a16="http://schemas.microsoft.com/office/drawing/2014/main" id="{DF0A6D7B-F57C-4347-A4FC-C11E2459FDDC}"/>
                  </a:ext>
                </a:extLst>
              </p:cNvPr>
              <p:cNvSpPr>
                <a:spLocks noChangeShapeType="1"/>
              </p:cNvSpPr>
              <p:nvPr/>
            </p:nvSpPr>
            <p:spPr bwMode="auto">
              <a:xfrm>
                <a:off x="2789" y="2931"/>
                <a:ext cx="318" cy="181"/>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8921" name="Text Box 89">
                <a:extLst>
                  <a:ext uri="{FF2B5EF4-FFF2-40B4-BE49-F238E27FC236}">
                    <a16:creationId xmlns:a16="http://schemas.microsoft.com/office/drawing/2014/main" id="{D2473870-2A75-4539-BBFF-BB7A2FD09708}"/>
                  </a:ext>
                </a:extLst>
              </p:cNvPr>
              <p:cNvSpPr txBox="1">
                <a:spLocks noChangeArrowheads="1"/>
              </p:cNvSpPr>
              <p:nvPr/>
            </p:nvSpPr>
            <p:spPr bwMode="auto">
              <a:xfrm>
                <a:off x="3696" y="2568"/>
                <a:ext cx="145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Phosphoreszenz in neuen Farben</a:t>
                </a:r>
              </a:p>
            </p:txBody>
          </p:sp>
          <p:sp>
            <p:nvSpPr>
              <p:cNvPr id="248922" name="Text Box 90">
                <a:extLst>
                  <a:ext uri="{FF2B5EF4-FFF2-40B4-BE49-F238E27FC236}">
                    <a16:creationId xmlns:a16="http://schemas.microsoft.com/office/drawing/2014/main" id="{66E6B9CA-89BE-4293-AFC0-2A92C6CAAEFA}"/>
                  </a:ext>
                </a:extLst>
              </p:cNvPr>
              <p:cNvSpPr txBox="1">
                <a:spLocks noChangeArrowheads="1"/>
              </p:cNvSpPr>
              <p:nvPr/>
            </p:nvSpPr>
            <p:spPr bwMode="auto">
              <a:xfrm>
                <a:off x="2699" y="2432"/>
                <a:ext cx="99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Blaue Lumineszenz</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8868"/>
                                        </p:tgtEl>
                                        <p:attrNameLst>
                                          <p:attrName>style.visibility</p:attrName>
                                        </p:attrNameLst>
                                      </p:cBhvr>
                                      <p:to>
                                        <p:strVal val="visible"/>
                                      </p:to>
                                    </p:set>
                                    <p:animEffect transition="in" filter="dissolve">
                                      <p:cBhvr>
                                        <p:cTn id="7" dur="500"/>
                                        <p:tgtEl>
                                          <p:spTgt spid="248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930" name="Group 2">
            <a:extLst>
              <a:ext uri="{FF2B5EF4-FFF2-40B4-BE49-F238E27FC236}">
                <a16:creationId xmlns:a16="http://schemas.microsoft.com/office/drawing/2014/main" id="{9A2B0088-A4C8-45AD-82A2-9A68830A1A9C}"/>
              </a:ext>
            </a:extLst>
          </p:cNvPr>
          <p:cNvGraphicFramePr>
            <a:graphicFrameLocks noGrp="1"/>
          </p:cNvGraphicFramePr>
          <p:nvPr/>
        </p:nvGraphicFramePr>
        <p:xfrm>
          <a:off x="250825" y="1052513"/>
          <a:ext cx="8642350" cy="5438776"/>
        </p:xfrm>
        <a:graphic>
          <a:graphicData uri="http://schemas.openxmlformats.org/drawingml/2006/table">
            <a:tbl>
              <a:tblPr/>
              <a:tblGrid>
                <a:gridCol w="2162175">
                  <a:extLst>
                    <a:ext uri="{9D8B030D-6E8A-4147-A177-3AD203B41FA5}">
                      <a16:colId xmlns:a16="http://schemas.microsoft.com/office/drawing/2014/main" val="1132977337"/>
                    </a:ext>
                  </a:extLst>
                </a:gridCol>
                <a:gridCol w="2159000">
                  <a:extLst>
                    <a:ext uri="{9D8B030D-6E8A-4147-A177-3AD203B41FA5}">
                      <a16:colId xmlns:a16="http://schemas.microsoft.com/office/drawing/2014/main" val="968979787"/>
                    </a:ext>
                  </a:extLst>
                </a:gridCol>
                <a:gridCol w="2162175">
                  <a:extLst>
                    <a:ext uri="{9D8B030D-6E8A-4147-A177-3AD203B41FA5}">
                      <a16:colId xmlns:a16="http://schemas.microsoft.com/office/drawing/2014/main" val="2135973039"/>
                    </a:ext>
                  </a:extLst>
                </a:gridCol>
                <a:gridCol w="2159000">
                  <a:extLst>
                    <a:ext uri="{9D8B030D-6E8A-4147-A177-3AD203B41FA5}">
                      <a16:colId xmlns:a16="http://schemas.microsoft.com/office/drawing/2014/main" val="268847550"/>
                    </a:ext>
                  </a:extLst>
                </a:gridCol>
              </a:tblGrid>
              <a:tr h="17732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2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96671692"/>
                  </a:ext>
                </a:extLst>
              </a:tr>
              <a:tr h="11985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rgbClr val="000000"/>
                          </a:solidFill>
                          <a:effectLst/>
                          <a:latin typeface="Comic Sans MS" panose="030F0702030302020204" pitchFamily="66" charset="0"/>
                          <a:cs typeface="Times New Roman" panose="02020603050405020304" pitchFamily="18" charset="0"/>
                        </a:rPr>
                        <a:t>LED Kugeln, (Globes)</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rgbClr val="000000"/>
                          </a:solidFill>
                          <a:effectLst/>
                          <a:latin typeface="Comic Sans MS" panose="030F0702030302020204" pitchFamily="66" charset="0"/>
                          <a:cs typeface="Times New Roman" panose="02020603050405020304" pitchFamily="18" charset="0"/>
                        </a:rPr>
                        <a:t>E27 Fassung</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
                      </a:r>
                      <a:br>
                        <a:rPr kumimoji="0" lang="de-DE" altLang="de-DE" sz="1600" b="0" i="0" u="none" strike="noStrike" cap="none" normalizeH="0" baseline="0">
                          <a:ln>
                            <a:noFill/>
                          </a:ln>
                          <a:solidFill>
                            <a:schemeClr val="tx1"/>
                          </a:solidFill>
                          <a:effectLst/>
                          <a:latin typeface="Comic Sans MS" panose="030F0702030302020204" pitchFamily="66" charset="0"/>
                        </a:rPr>
                      </a:br>
                      <a:r>
                        <a:rPr kumimoji="0" lang="de-DE" altLang="de-DE" sz="1600" b="0" i="0" u="none" strike="noStrike" cap="none" normalizeH="0" baseline="0">
                          <a:ln>
                            <a:noFill/>
                          </a:ln>
                          <a:solidFill>
                            <a:schemeClr val="tx1"/>
                          </a:solidFill>
                          <a:effectLst/>
                          <a:latin typeface="Comic Sans MS" panose="030F0702030302020204" pitchFamily="66" charset="0"/>
                        </a:rPr>
                        <a:t>LED Strahler 230 V, </a:t>
                      </a:r>
                      <a:br>
                        <a:rPr kumimoji="0" lang="de-DE" altLang="de-DE" sz="1600" b="0" i="0" u="none" strike="noStrike" cap="none" normalizeH="0" baseline="0">
                          <a:ln>
                            <a:noFill/>
                          </a:ln>
                          <a:solidFill>
                            <a:schemeClr val="tx1"/>
                          </a:solidFill>
                          <a:effectLst/>
                          <a:latin typeface="Comic Sans MS" panose="030F0702030302020204" pitchFamily="66" charset="0"/>
                        </a:rPr>
                      </a:br>
                      <a:r>
                        <a:rPr kumimoji="0" lang="de-DE" altLang="de-DE" sz="1600" b="0" i="0" u="none" strike="noStrike" cap="none" normalizeH="0" baseline="0">
                          <a:ln>
                            <a:noFill/>
                          </a:ln>
                          <a:solidFill>
                            <a:schemeClr val="tx1"/>
                          </a:solidFill>
                          <a:effectLst/>
                          <a:latin typeface="Comic Sans MS" panose="030F0702030302020204" pitchFamily="66" charset="0"/>
                        </a:rPr>
                        <a:t>GU 10 Fassung</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LED Kerze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E14 Fassung</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LED in Form einer Leuchtstofflampe</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6860565"/>
                  </a:ext>
                </a:extLst>
              </a:tr>
              <a:tr h="14224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rgbClr val="000000"/>
                        </a:solidFill>
                        <a:effectLst/>
                        <a:latin typeface="Comic Sans MS" panose="030F0702030302020204"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2354009"/>
                  </a:ext>
                </a:extLst>
              </a:tr>
              <a:tr h="10445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rgbClr val="000000"/>
                          </a:solidFill>
                          <a:effectLst/>
                          <a:latin typeface="Comic Sans MS" panose="030F0702030302020204" pitchFamily="66" charset="0"/>
                        </a:rPr>
                        <a:t>LED Strahler 12 V,</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rgbClr val="000000"/>
                          </a:solidFill>
                          <a:effectLst/>
                          <a:latin typeface="Comic Sans MS" panose="030F0702030302020204" pitchFamily="66" charset="0"/>
                        </a:rPr>
                        <a:t>GU 5.3 Fassung</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LED Strahler,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LED Strahler,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E14 Fassung</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LED Kolben,</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E27 Fassung</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194225"/>
                  </a:ext>
                </a:extLst>
              </a:tr>
            </a:tbl>
          </a:graphicData>
        </a:graphic>
      </p:graphicFrame>
      <p:pic>
        <p:nvPicPr>
          <p:cNvPr id="252957" name="Picture 29">
            <a:extLst>
              <a:ext uri="{FF2B5EF4-FFF2-40B4-BE49-F238E27FC236}">
                <a16:creationId xmlns:a16="http://schemas.microsoft.com/office/drawing/2014/main" id="{3AF6DAD3-1AD1-419C-84CC-D6C867D7C36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700338" y="1412875"/>
            <a:ext cx="1150937" cy="9874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2958" name="Text Box 30">
            <a:extLst>
              <a:ext uri="{FF2B5EF4-FFF2-40B4-BE49-F238E27FC236}">
                <a16:creationId xmlns:a16="http://schemas.microsoft.com/office/drawing/2014/main" id="{5E6FE2CF-33EE-4F6B-8360-B75096C1C243}"/>
              </a:ext>
            </a:extLst>
          </p:cNvPr>
          <p:cNvSpPr txBox="1">
            <a:spLocks noChangeArrowheads="1"/>
          </p:cNvSpPr>
          <p:nvPr/>
        </p:nvSpPr>
        <p:spPr bwMode="auto">
          <a:xfrm>
            <a:off x="2411413" y="4508500"/>
            <a:ext cx="6481762" cy="198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endParaRPr lang="de-DE" altLang="de-DE"/>
          </a:p>
          <a:p>
            <a:pPr algn="l" eaLnBrk="0" hangingPunct="0"/>
            <a:r>
              <a:rPr lang="de-DE" altLang="de-DE" sz="1800">
                <a:solidFill>
                  <a:schemeClr val="hlink"/>
                </a:solidFill>
              </a:rPr>
              <a:t>Das Angebot an LEDs ist mittlerweile sehr groß. </a:t>
            </a:r>
          </a:p>
          <a:p>
            <a:pPr algn="l" eaLnBrk="0" hangingPunct="0"/>
            <a:r>
              <a:rPr lang="de-DE" altLang="de-DE" sz="1800">
                <a:solidFill>
                  <a:schemeClr val="hlink"/>
                </a:solidFill>
              </a:rPr>
              <a:t>Daher sollte man die Kriterien kennen, nach denen man sie aussucht. </a:t>
            </a:r>
          </a:p>
          <a:p>
            <a:pPr algn="l" eaLnBrk="0" hangingPunct="0"/>
            <a:r>
              <a:rPr lang="de-DE" altLang="de-DE" sz="1800">
                <a:solidFill>
                  <a:schemeClr val="hlink"/>
                </a:solidFill>
              </a:rPr>
              <a:t>(Kaum ganz kleine Lampen                möglich.)</a:t>
            </a:r>
          </a:p>
          <a:p>
            <a:pPr algn="l" eaLnBrk="0" hangingPunct="0"/>
            <a:endParaRPr lang="de-DE" altLang="de-DE" sz="1800">
              <a:solidFill>
                <a:schemeClr val="hlink"/>
              </a:solidFill>
            </a:endParaRPr>
          </a:p>
          <a:p>
            <a:pPr algn="l" eaLnBrk="0" hangingPunct="0"/>
            <a:endParaRPr lang="de-DE" altLang="de-DE" sz="1800"/>
          </a:p>
        </p:txBody>
      </p:sp>
      <p:pic>
        <p:nvPicPr>
          <p:cNvPr id="252959" name="Picture 31">
            <a:extLst>
              <a:ext uri="{FF2B5EF4-FFF2-40B4-BE49-F238E27FC236}">
                <a16:creationId xmlns:a16="http://schemas.microsoft.com/office/drawing/2014/main" id="{51FBCDFC-ECCC-44B7-B3E3-E51FD1326C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025" y="1196975"/>
            <a:ext cx="201612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60" name="Text Box 32">
            <a:extLst>
              <a:ext uri="{FF2B5EF4-FFF2-40B4-BE49-F238E27FC236}">
                <a16:creationId xmlns:a16="http://schemas.microsoft.com/office/drawing/2014/main" id="{97534110-6211-46C2-AF93-4F928D3613FB}"/>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Verschiedene Bauformen und Fassungen von LEDs</a:t>
            </a:r>
          </a:p>
        </p:txBody>
      </p:sp>
      <p:pic>
        <p:nvPicPr>
          <p:cNvPr id="252961" name="Picture 33" descr="LED Kerze klein">
            <a:extLst>
              <a:ext uri="{FF2B5EF4-FFF2-40B4-BE49-F238E27FC236}">
                <a16:creationId xmlns:a16="http://schemas.microsoft.com/office/drawing/2014/main" id="{FCEA3A0D-2DC7-46D7-B47B-A1BB11FB5B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378005">
            <a:off x="5148263" y="1125538"/>
            <a:ext cx="90011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252962" name="Picture 34" descr="LED Globes klein">
            <a:extLst>
              <a:ext uri="{FF2B5EF4-FFF2-40B4-BE49-F238E27FC236}">
                <a16:creationId xmlns:a16="http://schemas.microsoft.com/office/drawing/2014/main" id="{DD1E5A9F-119E-4D63-B2F0-8EB790F1015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850" y="1162050"/>
            <a:ext cx="2087563" cy="1563688"/>
          </a:xfrm>
          <a:prstGeom prst="rect">
            <a:avLst/>
          </a:prstGeom>
          <a:noFill/>
          <a:extLst>
            <a:ext uri="{909E8E84-426E-40DD-AFC4-6F175D3DCCD1}">
              <a14:hiddenFill xmlns:a14="http://schemas.microsoft.com/office/drawing/2010/main">
                <a:solidFill>
                  <a:srgbClr val="FFFFFF"/>
                </a:solidFill>
              </a14:hiddenFill>
            </a:ext>
          </a:extLst>
        </p:spPr>
      </p:pic>
      <p:pic>
        <p:nvPicPr>
          <p:cNvPr id="252963" name="Picture 35">
            <a:extLst>
              <a:ext uri="{FF2B5EF4-FFF2-40B4-BE49-F238E27FC236}">
                <a16:creationId xmlns:a16="http://schemas.microsoft.com/office/drawing/2014/main" id="{AA6B4258-00A2-4260-A351-382AF7DF34B6}"/>
              </a:ext>
            </a:extLst>
          </p:cNvPr>
          <p:cNvPicPr>
            <a:picLocks noChangeAspect="1" noChangeArrowheads="1"/>
          </p:cNvPicPr>
          <p:nvPr/>
        </p:nvPicPr>
        <p:blipFill>
          <a:blip r:embed="rId6" cstate="email">
            <a:lum bright="-18000" contrast="24000"/>
            <a:extLst>
              <a:ext uri="{28A0092B-C50C-407E-A947-70E740481C1C}">
                <a14:useLocalDpi xmlns:a14="http://schemas.microsoft.com/office/drawing/2010/main"/>
              </a:ext>
            </a:extLst>
          </a:blip>
          <a:srcRect/>
          <a:stretch>
            <a:fillRect/>
          </a:stretch>
        </p:blipFill>
        <p:spPr bwMode="auto">
          <a:xfrm>
            <a:off x="5435600" y="5445125"/>
            <a:ext cx="7080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64" name="Picture 36" descr="LED Spot 12V">
            <a:extLst>
              <a:ext uri="{FF2B5EF4-FFF2-40B4-BE49-F238E27FC236}">
                <a16:creationId xmlns:a16="http://schemas.microsoft.com/office/drawing/2014/main" id="{03466457-BF61-441B-BF6D-A8BD2F1B798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7063" y="4092575"/>
            <a:ext cx="1296987" cy="1266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a:extLst>
              <a:ext uri="{FF2B5EF4-FFF2-40B4-BE49-F238E27FC236}">
                <a16:creationId xmlns:a16="http://schemas.microsoft.com/office/drawing/2014/main" id="{76CCDECB-F593-4D59-B93E-2C0A72492186}"/>
              </a:ext>
            </a:extLst>
          </p:cNvPr>
          <p:cNvGrpSpPr>
            <a:grpSpLocks/>
          </p:cNvGrpSpPr>
          <p:nvPr/>
        </p:nvGrpSpPr>
        <p:grpSpPr bwMode="auto">
          <a:xfrm>
            <a:off x="0" y="0"/>
            <a:ext cx="9144000" cy="6694488"/>
            <a:chOff x="0" y="0"/>
            <a:chExt cx="5760" cy="4217"/>
          </a:xfrm>
        </p:grpSpPr>
        <p:sp>
          <p:nvSpPr>
            <p:cNvPr id="244739" name="Rectangle 3">
              <a:extLst>
                <a:ext uri="{FF2B5EF4-FFF2-40B4-BE49-F238E27FC236}">
                  <a16:creationId xmlns:a16="http://schemas.microsoft.com/office/drawing/2014/main" id="{1D774D85-9986-411D-970B-7AD8DFB95D93}"/>
                </a:ext>
              </a:extLst>
            </p:cNvPr>
            <p:cNvSpPr>
              <a:spLocks noChangeArrowheads="1"/>
            </p:cNvSpPr>
            <p:nvPr/>
          </p:nvSpPr>
          <p:spPr bwMode="auto">
            <a:xfrm>
              <a:off x="521" y="663"/>
              <a:ext cx="4688" cy="907"/>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4740" name="Text Box 4">
              <a:extLst>
                <a:ext uri="{FF2B5EF4-FFF2-40B4-BE49-F238E27FC236}">
                  <a16:creationId xmlns:a16="http://schemas.microsoft.com/office/drawing/2014/main" id="{FF520D14-E0A8-4D9C-BDF3-72EF75DCAABF}"/>
                </a:ext>
              </a:extLst>
            </p:cNvPr>
            <p:cNvSpPr txBox="1">
              <a:spLocks noChangeArrowheads="1"/>
            </p:cNvSpPr>
            <p:nvPr/>
          </p:nvSpPr>
          <p:spPr bwMode="auto">
            <a:xfrm>
              <a:off x="0" y="0"/>
              <a:ext cx="5760" cy="327"/>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Was ist Licht – was sehen wir</a:t>
              </a:r>
            </a:p>
          </p:txBody>
        </p:sp>
        <p:sp>
          <p:nvSpPr>
            <p:cNvPr id="244741" name="Text Box 5">
              <a:extLst>
                <a:ext uri="{FF2B5EF4-FFF2-40B4-BE49-F238E27FC236}">
                  <a16:creationId xmlns:a16="http://schemas.microsoft.com/office/drawing/2014/main" id="{0B47972A-9041-470B-951E-E009483286ED}"/>
                </a:ext>
              </a:extLst>
            </p:cNvPr>
            <p:cNvSpPr txBox="1">
              <a:spLocks noChangeArrowheads="1"/>
            </p:cNvSpPr>
            <p:nvPr/>
          </p:nvSpPr>
          <p:spPr bwMode="auto">
            <a:xfrm>
              <a:off x="1610" y="2931"/>
              <a:ext cx="23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Sichtbarer Bereich</a:t>
              </a:r>
            </a:p>
          </p:txBody>
        </p:sp>
        <p:sp>
          <p:nvSpPr>
            <p:cNvPr id="244742" name="Text Box 6">
              <a:extLst>
                <a:ext uri="{FF2B5EF4-FFF2-40B4-BE49-F238E27FC236}">
                  <a16:creationId xmlns:a16="http://schemas.microsoft.com/office/drawing/2014/main" id="{24E14D21-61A5-42AF-85AF-73E1B28CE216}"/>
                </a:ext>
              </a:extLst>
            </p:cNvPr>
            <p:cNvSpPr txBox="1">
              <a:spLocks noChangeArrowheads="1"/>
            </p:cNvSpPr>
            <p:nvPr/>
          </p:nvSpPr>
          <p:spPr bwMode="auto">
            <a:xfrm>
              <a:off x="4694" y="2115"/>
              <a:ext cx="45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300 kHz</a:t>
              </a:r>
            </a:p>
          </p:txBody>
        </p:sp>
        <p:sp>
          <p:nvSpPr>
            <p:cNvPr id="244743" name="Text Box 7">
              <a:extLst>
                <a:ext uri="{FF2B5EF4-FFF2-40B4-BE49-F238E27FC236}">
                  <a16:creationId xmlns:a16="http://schemas.microsoft.com/office/drawing/2014/main" id="{DCBF8958-8A44-4650-ABB6-8FA15F700C36}"/>
                </a:ext>
              </a:extLst>
            </p:cNvPr>
            <p:cNvSpPr txBox="1">
              <a:spLocks noChangeArrowheads="1"/>
            </p:cNvSpPr>
            <p:nvPr/>
          </p:nvSpPr>
          <p:spPr bwMode="auto">
            <a:xfrm>
              <a:off x="2472" y="1842"/>
              <a:ext cx="680"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ca. 500 THz</a:t>
              </a:r>
            </a:p>
            <a:p>
              <a:pPr>
                <a:spcBef>
                  <a:spcPct val="50000"/>
                </a:spcBef>
              </a:pPr>
              <a:r>
                <a:rPr lang="de-DE" altLang="de-DE"/>
                <a:t>oder </a:t>
              </a:r>
              <a:br>
                <a:rPr lang="de-DE" altLang="de-DE"/>
              </a:br>
              <a:r>
                <a:rPr lang="de-DE" altLang="de-DE"/>
                <a:t>500x10</a:t>
              </a:r>
              <a:r>
                <a:rPr lang="de-DE" altLang="de-DE" b="1" baseline="30000"/>
                <a:t>12</a:t>
              </a:r>
              <a:r>
                <a:rPr lang="de-DE" altLang="de-DE" b="1"/>
                <a:t> </a:t>
              </a:r>
              <a:r>
                <a:rPr lang="de-DE" altLang="de-DE"/>
                <a:t>Hz</a:t>
              </a:r>
            </a:p>
          </p:txBody>
        </p:sp>
        <p:pic>
          <p:nvPicPr>
            <p:cNvPr id="244744" name="Picture 8" descr="Zwischenablage01">
              <a:extLst>
                <a:ext uri="{FF2B5EF4-FFF2-40B4-BE49-F238E27FC236}">
                  <a16:creationId xmlns:a16="http://schemas.microsoft.com/office/drawing/2014/main" id="{8FC51528-93B5-43B6-B7CC-1A3C9E688D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 y="3385"/>
              <a:ext cx="480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5" name="Picture 9" descr="Zwischenablage01">
              <a:extLst>
                <a:ext uri="{FF2B5EF4-FFF2-40B4-BE49-F238E27FC236}">
                  <a16:creationId xmlns:a16="http://schemas.microsoft.com/office/drawing/2014/main" id="{748C8E0F-BC12-4228-B4F0-7AC5E34CC5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 y="663"/>
              <a:ext cx="36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6" name="Picture 10">
              <a:extLst>
                <a:ext uri="{FF2B5EF4-FFF2-40B4-BE49-F238E27FC236}">
                  <a16:creationId xmlns:a16="http://schemas.microsoft.com/office/drawing/2014/main" id="{3C853B4D-4890-4520-8B69-0BE1CF7369D4}"/>
                </a:ext>
              </a:extLst>
            </p:cNvPr>
            <p:cNvPicPr>
              <a:picLocks noChangeAspect="1" noChangeArrowheads="1"/>
            </p:cNvPicPr>
            <p:nvPr/>
          </p:nvPicPr>
          <p:blipFill>
            <a:blip r:embed="rId3" cstate="email">
              <a:lum contrast="30000"/>
              <a:extLst>
                <a:ext uri="{28A0092B-C50C-407E-A947-70E740481C1C}">
                  <a14:useLocalDpi xmlns:a14="http://schemas.microsoft.com/office/drawing/2010/main"/>
                </a:ext>
              </a:extLst>
            </a:blip>
            <a:srcRect/>
            <a:stretch>
              <a:fillRect/>
            </a:stretch>
          </p:blipFill>
          <p:spPr bwMode="auto">
            <a:xfrm>
              <a:off x="3152" y="663"/>
              <a:ext cx="998" cy="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747" name="Picture 11">
              <a:extLst>
                <a:ext uri="{FF2B5EF4-FFF2-40B4-BE49-F238E27FC236}">
                  <a16:creationId xmlns:a16="http://schemas.microsoft.com/office/drawing/2014/main" id="{7A13F946-CC8E-40CB-A2A8-9CF1763168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8" y="663"/>
              <a:ext cx="574" cy="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748" name="Picture 12" descr="Schädel ap">
              <a:extLst>
                <a:ext uri="{FF2B5EF4-FFF2-40B4-BE49-F238E27FC236}">
                  <a16:creationId xmlns:a16="http://schemas.microsoft.com/office/drawing/2014/main" id="{EEB0D62F-1617-4DC6-A1C4-3735D7BC11C5}"/>
                </a:ext>
              </a:extLst>
            </p:cNvPr>
            <p:cNvPicPr>
              <a:picLocks noChangeAspect="1" noChangeArrowheads="1"/>
            </p:cNvPicPr>
            <p:nvPr/>
          </p:nvPicPr>
          <p:blipFill>
            <a:blip r:embed="rId5" cstate="email">
              <a:lum bright="18000" contrast="24000"/>
              <a:extLst>
                <a:ext uri="{28A0092B-C50C-407E-A947-70E740481C1C}">
                  <a14:useLocalDpi xmlns:a14="http://schemas.microsoft.com/office/drawing/2010/main"/>
                </a:ext>
              </a:extLst>
            </a:blip>
            <a:srcRect/>
            <a:stretch>
              <a:fillRect/>
            </a:stretch>
          </p:blipFill>
          <p:spPr bwMode="auto">
            <a:xfrm>
              <a:off x="1235" y="663"/>
              <a:ext cx="680" cy="907"/>
            </a:xfrm>
            <a:prstGeom prst="rect">
              <a:avLst/>
            </a:prstGeom>
            <a:noFill/>
            <a:extLst>
              <a:ext uri="{909E8E84-426E-40DD-AFC4-6F175D3DCCD1}">
                <a14:hiddenFill xmlns:a14="http://schemas.microsoft.com/office/drawing/2010/main">
                  <a:solidFill>
                    <a:srgbClr val="FFFFFF"/>
                  </a:solidFill>
                </a14:hiddenFill>
              </a:ext>
            </a:extLst>
          </p:spPr>
        </p:pic>
        <p:pic>
          <p:nvPicPr>
            <p:cNvPr id="244749" name="Picture 13" descr="atomkraft-nein_danke-gross">
              <a:extLst>
                <a:ext uri="{FF2B5EF4-FFF2-40B4-BE49-F238E27FC236}">
                  <a16:creationId xmlns:a16="http://schemas.microsoft.com/office/drawing/2014/main" id="{EBAF3106-D4B1-42FA-BC2D-1CD0F9B112C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 y="755"/>
              <a:ext cx="680" cy="680"/>
            </a:xfrm>
            <a:prstGeom prst="rect">
              <a:avLst/>
            </a:prstGeom>
            <a:noFill/>
            <a:extLst>
              <a:ext uri="{909E8E84-426E-40DD-AFC4-6F175D3DCCD1}">
                <a14:hiddenFill xmlns:a14="http://schemas.microsoft.com/office/drawing/2010/main">
                  <a:solidFill>
                    <a:srgbClr val="FFFFFF"/>
                  </a:solidFill>
                </a14:hiddenFill>
              </a:ext>
            </a:extLst>
          </p:spPr>
        </p:pic>
        <p:sp>
          <p:nvSpPr>
            <p:cNvPr id="244750" name="Line 14">
              <a:extLst>
                <a:ext uri="{FF2B5EF4-FFF2-40B4-BE49-F238E27FC236}">
                  <a16:creationId xmlns:a16="http://schemas.microsoft.com/office/drawing/2014/main" id="{746DD224-5CEA-48B1-BE25-B2F766BB5867}"/>
                </a:ext>
              </a:extLst>
            </p:cNvPr>
            <p:cNvSpPr>
              <a:spLocks noChangeShapeType="1"/>
            </p:cNvSpPr>
            <p:nvPr/>
          </p:nvSpPr>
          <p:spPr bwMode="auto">
            <a:xfrm flipH="1">
              <a:off x="472" y="1590"/>
              <a:ext cx="2213" cy="18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4751" name="Line 15">
              <a:extLst>
                <a:ext uri="{FF2B5EF4-FFF2-40B4-BE49-F238E27FC236}">
                  <a16:creationId xmlns:a16="http://schemas.microsoft.com/office/drawing/2014/main" id="{4C89EE8C-3E4D-4662-8209-480E2C994483}"/>
                </a:ext>
              </a:extLst>
            </p:cNvPr>
            <p:cNvSpPr>
              <a:spLocks noChangeShapeType="1"/>
            </p:cNvSpPr>
            <p:nvPr/>
          </p:nvSpPr>
          <p:spPr bwMode="auto">
            <a:xfrm>
              <a:off x="3061" y="1570"/>
              <a:ext cx="2227" cy="18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44752" name="Text Box 16">
              <a:extLst>
                <a:ext uri="{FF2B5EF4-FFF2-40B4-BE49-F238E27FC236}">
                  <a16:creationId xmlns:a16="http://schemas.microsoft.com/office/drawing/2014/main" id="{C142D774-B321-4D97-B09D-AFC2C9CA97D2}"/>
                </a:ext>
              </a:extLst>
            </p:cNvPr>
            <p:cNvSpPr txBox="1">
              <a:spLocks noChangeArrowheads="1"/>
            </p:cNvSpPr>
            <p:nvPr/>
          </p:nvSpPr>
          <p:spPr bwMode="auto">
            <a:xfrm>
              <a:off x="204" y="2840"/>
              <a:ext cx="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400 nm</a:t>
              </a:r>
            </a:p>
          </p:txBody>
        </p:sp>
        <p:sp>
          <p:nvSpPr>
            <p:cNvPr id="244753" name="Text Box 17">
              <a:extLst>
                <a:ext uri="{FF2B5EF4-FFF2-40B4-BE49-F238E27FC236}">
                  <a16:creationId xmlns:a16="http://schemas.microsoft.com/office/drawing/2014/main" id="{7A4D2A51-7587-4C82-96BD-C7AC9A7921A6}"/>
                </a:ext>
              </a:extLst>
            </p:cNvPr>
            <p:cNvSpPr txBox="1">
              <a:spLocks noChangeArrowheads="1"/>
            </p:cNvSpPr>
            <p:nvPr/>
          </p:nvSpPr>
          <p:spPr bwMode="auto">
            <a:xfrm>
              <a:off x="4967" y="2931"/>
              <a:ext cx="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700 nm</a:t>
              </a:r>
            </a:p>
          </p:txBody>
        </p:sp>
        <p:sp>
          <p:nvSpPr>
            <p:cNvPr id="244754" name="Text Box 18">
              <a:extLst>
                <a:ext uri="{FF2B5EF4-FFF2-40B4-BE49-F238E27FC236}">
                  <a16:creationId xmlns:a16="http://schemas.microsoft.com/office/drawing/2014/main" id="{0F8C8A26-735F-42D1-BBE7-87DCA7BC656A}"/>
                </a:ext>
              </a:extLst>
            </p:cNvPr>
            <p:cNvSpPr txBox="1">
              <a:spLocks noChangeArrowheads="1"/>
            </p:cNvSpPr>
            <p:nvPr/>
          </p:nvSpPr>
          <p:spPr bwMode="auto">
            <a:xfrm>
              <a:off x="521" y="1661"/>
              <a:ext cx="462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244755" name="Text Box 19">
              <a:extLst>
                <a:ext uri="{FF2B5EF4-FFF2-40B4-BE49-F238E27FC236}">
                  <a16:creationId xmlns:a16="http://schemas.microsoft.com/office/drawing/2014/main" id="{1FF5D0B8-2C77-4012-A3F6-4C6FCD9AF921}"/>
                </a:ext>
              </a:extLst>
            </p:cNvPr>
            <p:cNvSpPr txBox="1">
              <a:spLocks noChangeArrowheads="1"/>
            </p:cNvSpPr>
            <p:nvPr/>
          </p:nvSpPr>
          <p:spPr bwMode="auto">
            <a:xfrm>
              <a:off x="431" y="1661"/>
              <a:ext cx="49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0,01 nm        1 nm       100 nm                         1mm          1 cm          1 km</a:t>
              </a:r>
            </a:p>
          </p:txBody>
        </p:sp>
        <p:pic>
          <p:nvPicPr>
            <p:cNvPr id="244756" name="Picture 20" descr="Zwischenablage01">
              <a:extLst>
                <a:ext uri="{FF2B5EF4-FFF2-40B4-BE49-F238E27FC236}">
                  <a16:creationId xmlns:a16="http://schemas.microsoft.com/office/drawing/2014/main" id="{F2B33D17-8959-4174-BC75-DA988C8D82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6" y="3748"/>
              <a:ext cx="1315" cy="424"/>
            </a:xfrm>
            <a:prstGeom prst="rect">
              <a:avLst/>
            </a:prstGeom>
            <a:noFill/>
            <a:extLst>
              <a:ext uri="{909E8E84-426E-40DD-AFC4-6F175D3DCCD1}">
                <a14:hiddenFill xmlns:a14="http://schemas.microsoft.com/office/drawing/2010/main">
                  <a:solidFill>
                    <a:srgbClr val="FFFFFF"/>
                  </a:solidFill>
                </a14:hiddenFill>
              </a:ext>
            </a:extLst>
          </p:spPr>
        </p:pic>
        <p:pic>
          <p:nvPicPr>
            <p:cNvPr id="244757" name="Picture 21" descr="Zwischenablage01">
              <a:extLst>
                <a:ext uri="{FF2B5EF4-FFF2-40B4-BE49-F238E27FC236}">
                  <a16:creationId xmlns:a16="http://schemas.microsoft.com/office/drawing/2014/main" id="{DE56CCC5-AAEF-4BA9-9779-3E8E9F371368}"/>
                </a:ext>
              </a:extLst>
            </p:cNvPr>
            <p:cNvPicPr>
              <a:picLocks noChangeAspect="1" noChangeArrowheads="1"/>
            </p:cNvPicPr>
            <p:nvPr/>
          </p:nvPicPr>
          <p:blipFill>
            <a:blip r:embed="rId8" cstate="email">
              <a:lum bright="-18000" contrast="30000"/>
              <a:extLst>
                <a:ext uri="{28A0092B-C50C-407E-A947-70E740481C1C}">
                  <a14:useLocalDpi xmlns:a14="http://schemas.microsoft.com/office/drawing/2010/main"/>
                </a:ext>
              </a:extLst>
            </a:blip>
            <a:srcRect/>
            <a:stretch>
              <a:fillRect/>
            </a:stretch>
          </p:blipFill>
          <p:spPr bwMode="auto">
            <a:xfrm>
              <a:off x="385" y="3793"/>
              <a:ext cx="454" cy="424"/>
            </a:xfrm>
            <a:prstGeom prst="rect">
              <a:avLst/>
            </a:prstGeom>
            <a:noFill/>
            <a:extLst>
              <a:ext uri="{909E8E84-426E-40DD-AFC4-6F175D3DCCD1}">
                <a14:hiddenFill xmlns:a14="http://schemas.microsoft.com/office/drawing/2010/main">
                  <a:solidFill>
                    <a:srgbClr val="FFFFFF"/>
                  </a:solidFill>
                </a14:hiddenFill>
              </a:ext>
            </a:extLst>
          </p:spPr>
        </p:pic>
        <p:pic>
          <p:nvPicPr>
            <p:cNvPr id="244758" name="Picture 22" descr="Radio">
              <a:extLst>
                <a:ext uri="{FF2B5EF4-FFF2-40B4-BE49-F238E27FC236}">
                  <a16:creationId xmlns:a16="http://schemas.microsoft.com/office/drawing/2014/main" id="{B1948D98-17A8-4713-B604-23162191D1B2}"/>
                </a:ext>
              </a:extLst>
            </p:cNvPr>
            <p:cNvPicPr>
              <a:picLocks noChangeAspect="1" noChangeArrowheads="1"/>
            </p:cNvPicPr>
            <p:nvPr/>
          </p:nvPicPr>
          <p:blipFill>
            <a:blip r:embed="rId9" cstate="email">
              <a:lum bright="6000" contrast="36000"/>
              <a:extLst>
                <a:ext uri="{28A0092B-C50C-407E-A947-70E740481C1C}">
                  <a14:useLocalDpi xmlns:a14="http://schemas.microsoft.com/office/drawing/2010/main"/>
                </a:ext>
              </a:extLst>
            </a:blip>
            <a:srcRect/>
            <a:stretch>
              <a:fillRect/>
            </a:stretch>
          </p:blipFill>
          <p:spPr bwMode="auto">
            <a:xfrm>
              <a:off x="4195" y="845"/>
              <a:ext cx="998" cy="56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69" name="Group 13">
            <a:extLst>
              <a:ext uri="{FF2B5EF4-FFF2-40B4-BE49-F238E27FC236}">
                <a16:creationId xmlns:a16="http://schemas.microsoft.com/office/drawing/2014/main" id="{813AD0B5-A30B-49ED-B304-152B6BD63E85}"/>
              </a:ext>
            </a:extLst>
          </p:cNvPr>
          <p:cNvGrpSpPr>
            <a:grpSpLocks/>
          </p:cNvGrpSpPr>
          <p:nvPr/>
        </p:nvGrpSpPr>
        <p:grpSpPr bwMode="auto">
          <a:xfrm>
            <a:off x="1206236" y="4356026"/>
            <a:ext cx="6049962" cy="719137"/>
            <a:chOff x="975" y="2478"/>
            <a:chExt cx="3628" cy="453"/>
          </a:xfrm>
        </p:grpSpPr>
        <p:pic>
          <p:nvPicPr>
            <p:cNvPr id="173066" name="Picture 10" descr="LED Lampe">
              <a:extLst>
                <a:ext uri="{FF2B5EF4-FFF2-40B4-BE49-F238E27FC236}">
                  <a16:creationId xmlns:a16="http://schemas.microsoft.com/office/drawing/2014/main" id="{FA9C93F7-834C-4C56-9341-90FEC95E33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5" y="2478"/>
              <a:ext cx="1996" cy="453"/>
            </a:xfrm>
            <a:prstGeom prst="rect">
              <a:avLst/>
            </a:prstGeom>
            <a:noFill/>
            <a:extLst>
              <a:ext uri="{909E8E84-426E-40DD-AFC4-6F175D3DCCD1}">
                <a14:hiddenFill xmlns:a14="http://schemas.microsoft.com/office/drawing/2010/main">
                  <a:solidFill>
                    <a:srgbClr val="FFFFFF"/>
                  </a:solidFill>
                </a14:hiddenFill>
              </a:ext>
            </a:extLst>
          </p:spPr>
        </p:pic>
        <p:sp>
          <p:nvSpPr>
            <p:cNvPr id="173068" name="Text Box 12">
              <a:extLst>
                <a:ext uri="{FF2B5EF4-FFF2-40B4-BE49-F238E27FC236}">
                  <a16:creationId xmlns:a16="http://schemas.microsoft.com/office/drawing/2014/main" id="{C67BAFAC-EA67-46AC-80B1-0A2F12B8DFA0}"/>
                </a:ext>
              </a:extLst>
            </p:cNvPr>
            <p:cNvSpPr txBox="1">
              <a:spLocks noChangeArrowheads="1"/>
            </p:cNvSpPr>
            <p:nvPr/>
          </p:nvSpPr>
          <p:spPr bwMode="auto">
            <a:xfrm>
              <a:off x="3424" y="2568"/>
              <a:ext cx="1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a:t>Spektroskopie Philips LED</a:t>
              </a:r>
            </a:p>
          </p:txBody>
        </p:sp>
      </p:grpSp>
      <p:sp>
        <p:nvSpPr>
          <p:cNvPr id="173070" name="Text Box 14">
            <a:extLst>
              <a:ext uri="{FF2B5EF4-FFF2-40B4-BE49-F238E27FC236}">
                <a16:creationId xmlns:a16="http://schemas.microsoft.com/office/drawing/2014/main" id="{B90C429E-0D25-41F3-85CB-54B0A786D767}"/>
              </a:ext>
            </a:extLst>
          </p:cNvPr>
          <p:cNvSpPr txBox="1">
            <a:spLocks noChangeArrowheads="1"/>
          </p:cNvSpPr>
          <p:nvPr/>
        </p:nvSpPr>
        <p:spPr bwMode="auto">
          <a:xfrm>
            <a:off x="0" y="0"/>
            <a:ext cx="9144000" cy="946150"/>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2800"/>
              <a:t>Spektrum einer LED, </a:t>
            </a:r>
            <a:br>
              <a:rPr lang="de-DE" altLang="de-DE" sz="2800"/>
            </a:br>
            <a:r>
              <a:rPr lang="de-DE" altLang="de-DE" sz="2800"/>
              <a:t>des  Sonnenlichtes und Augenempfindlichkeit</a:t>
            </a:r>
          </a:p>
        </p:txBody>
      </p:sp>
      <p:graphicFrame>
        <p:nvGraphicFramePr>
          <p:cNvPr id="243878" name="Object 1190">
            <a:extLst>
              <a:ext uri="{FF2B5EF4-FFF2-40B4-BE49-F238E27FC236}">
                <a16:creationId xmlns:a16="http://schemas.microsoft.com/office/drawing/2014/main" id="{0F42E59A-FFC0-413E-B422-9D6FE8C85011}"/>
              </a:ext>
            </a:extLst>
          </p:cNvPr>
          <p:cNvGraphicFramePr>
            <a:graphicFrameLocks noChangeAspect="1"/>
          </p:cNvGraphicFramePr>
          <p:nvPr/>
        </p:nvGraphicFramePr>
        <p:xfrm>
          <a:off x="0" y="947738"/>
          <a:ext cx="9144000" cy="3300412"/>
        </p:xfrm>
        <a:graphic>
          <a:graphicData uri="http://schemas.openxmlformats.org/presentationml/2006/ole">
            <mc:AlternateContent xmlns:mc="http://schemas.openxmlformats.org/markup-compatibility/2006">
              <mc:Choice xmlns:v="urn:schemas-microsoft-com:vml" Requires="v">
                <p:oleObj spid="_x0000_s243927" r:id="rId4" imgW="11896920" imgH="4698360" progId="">
                  <p:embed/>
                </p:oleObj>
              </mc:Choice>
              <mc:Fallback>
                <p:oleObj r:id="rId4" imgW="11896920" imgH="4698360" progId="">
                  <p:embed/>
                  <p:pic>
                    <p:nvPicPr>
                      <p:cNvPr id="0" name="Object 11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7738"/>
                        <a:ext cx="9144000" cy="33004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43879" name="Group 1191">
            <a:extLst>
              <a:ext uri="{FF2B5EF4-FFF2-40B4-BE49-F238E27FC236}">
                <a16:creationId xmlns:a16="http://schemas.microsoft.com/office/drawing/2014/main" id="{290EA41E-89FF-4963-BFD9-D41835A4B897}"/>
              </a:ext>
            </a:extLst>
          </p:cNvPr>
          <p:cNvGrpSpPr>
            <a:grpSpLocks/>
          </p:cNvGrpSpPr>
          <p:nvPr/>
        </p:nvGrpSpPr>
        <p:grpSpPr bwMode="auto">
          <a:xfrm>
            <a:off x="638175" y="3387725"/>
            <a:ext cx="6116638" cy="334963"/>
            <a:chOff x="402" y="2134"/>
            <a:chExt cx="3853" cy="211"/>
          </a:xfrm>
        </p:grpSpPr>
        <p:sp>
          <p:nvSpPr>
            <p:cNvPr id="243880" name="Text Box 1192">
              <a:extLst>
                <a:ext uri="{FF2B5EF4-FFF2-40B4-BE49-F238E27FC236}">
                  <a16:creationId xmlns:a16="http://schemas.microsoft.com/office/drawing/2014/main" id="{1E06A940-97BF-4744-940E-6BBAE1ECB3B6}"/>
                </a:ext>
              </a:extLst>
            </p:cNvPr>
            <p:cNvSpPr txBox="1">
              <a:spLocks noChangeArrowheads="1"/>
            </p:cNvSpPr>
            <p:nvPr/>
          </p:nvSpPr>
          <p:spPr bwMode="auto">
            <a:xfrm>
              <a:off x="2851" y="2134"/>
              <a:ext cx="1405" cy="212"/>
            </a:xfrm>
            <a:prstGeom prst="rect">
              <a:avLst/>
            </a:prstGeom>
            <a:blipFill dpi="0" rotWithShape="0">
              <a:blip r:embed="rId6">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43881" name="Text Box 1193">
              <a:extLst>
                <a:ext uri="{FF2B5EF4-FFF2-40B4-BE49-F238E27FC236}">
                  <a16:creationId xmlns:a16="http://schemas.microsoft.com/office/drawing/2014/main" id="{26CAD5E2-72E1-40D7-B694-CD938B892D33}"/>
                </a:ext>
              </a:extLst>
            </p:cNvPr>
            <p:cNvSpPr txBox="1">
              <a:spLocks noChangeArrowheads="1"/>
            </p:cNvSpPr>
            <p:nvPr/>
          </p:nvSpPr>
          <p:spPr bwMode="auto">
            <a:xfrm>
              <a:off x="402" y="2134"/>
              <a:ext cx="339" cy="212"/>
            </a:xfrm>
            <a:prstGeom prst="rect">
              <a:avLst/>
            </a:prstGeom>
            <a:blipFill dpi="0" rotWithShape="0">
              <a:blip r:embed="rId7">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pic>
        <p:nvPicPr>
          <p:cNvPr id="3" name="Grafik 2">
            <a:extLst>
              <a:ext uri="{FF2B5EF4-FFF2-40B4-BE49-F238E27FC236}">
                <a16:creationId xmlns:a16="http://schemas.microsoft.com/office/drawing/2014/main" id="{6B39152D-97EB-40D9-B644-AB12C473D7F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43608" y="5217856"/>
            <a:ext cx="4596064" cy="15908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Text Box 5">
            <a:extLst>
              <a:ext uri="{FF2B5EF4-FFF2-40B4-BE49-F238E27FC236}">
                <a16:creationId xmlns:a16="http://schemas.microsoft.com/office/drawing/2014/main" id="{512A163C-695A-4FB5-B608-1F69FADB0105}"/>
              </a:ext>
            </a:extLst>
          </p:cNvPr>
          <p:cNvSpPr txBox="1">
            <a:spLocks noChangeArrowheads="1"/>
          </p:cNvSpPr>
          <p:nvPr/>
        </p:nvSpPr>
        <p:spPr bwMode="auto">
          <a:xfrm>
            <a:off x="0" y="0"/>
            <a:ext cx="9144000" cy="1373188"/>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2800"/>
              <a:t>Spektrenvergleich </a:t>
            </a:r>
            <a:br>
              <a:rPr lang="de-DE" altLang="de-DE" sz="2800"/>
            </a:br>
            <a:r>
              <a:rPr lang="de-DE" altLang="de-DE" sz="2800"/>
              <a:t>Glühlampe - Energiesparlampe – LED</a:t>
            </a:r>
            <a:br>
              <a:rPr lang="de-DE" altLang="de-DE" sz="2800"/>
            </a:br>
            <a:r>
              <a:rPr lang="de-DE" altLang="de-DE" sz="2800"/>
              <a:t>mit Augenempfindlichkeit</a:t>
            </a:r>
          </a:p>
        </p:txBody>
      </p:sp>
      <p:pic>
        <p:nvPicPr>
          <p:cNvPr id="123910" name="Picture 6">
            <a:extLst>
              <a:ext uri="{FF2B5EF4-FFF2-40B4-BE49-F238E27FC236}">
                <a16:creationId xmlns:a16="http://schemas.microsoft.com/office/drawing/2014/main" id="{96A65FB7-FF1A-4033-B75A-ECB1239C96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844675"/>
            <a:ext cx="860425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2" name="Text Box 6">
            <a:extLst>
              <a:ext uri="{FF2B5EF4-FFF2-40B4-BE49-F238E27FC236}">
                <a16:creationId xmlns:a16="http://schemas.microsoft.com/office/drawing/2014/main" id="{C4D7C113-C5EC-4BBE-A56B-AE9970480FC9}"/>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Beispiele von Angeboten für LEDs</a:t>
            </a:r>
          </a:p>
        </p:txBody>
      </p:sp>
      <p:pic>
        <p:nvPicPr>
          <p:cNvPr id="188424" name="Picture 8" descr="Philips Globe klein">
            <a:extLst>
              <a:ext uri="{FF2B5EF4-FFF2-40B4-BE49-F238E27FC236}">
                <a16:creationId xmlns:a16="http://schemas.microsoft.com/office/drawing/2014/main" id="{92D2184E-EEF9-47C3-9D67-675CE7E20911}"/>
              </a:ext>
            </a:extLst>
          </p:cNvPr>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7164388" y="1341438"/>
            <a:ext cx="1601787" cy="2360612"/>
          </a:xfrm>
          <a:prstGeom prst="rect">
            <a:avLst/>
          </a:prstGeom>
          <a:noFill/>
          <a:extLst>
            <a:ext uri="{909E8E84-426E-40DD-AFC4-6F175D3DCCD1}">
              <a14:hiddenFill xmlns:a14="http://schemas.microsoft.com/office/drawing/2010/main">
                <a:solidFill>
                  <a:srgbClr val="FFFFFF"/>
                </a:solidFill>
              </a14:hiddenFill>
            </a:ext>
          </a:extLst>
        </p:spPr>
      </p:pic>
      <p:sp>
        <p:nvSpPr>
          <p:cNvPr id="188425" name="Text Box 9">
            <a:extLst>
              <a:ext uri="{FF2B5EF4-FFF2-40B4-BE49-F238E27FC236}">
                <a16:creationId xmlns:a16="http://schemas.microsoft.com/office/drawing/2014/main" id="{E9B76D03-0A3B-4458-B4C5-DDB7104C03B1}"/>
              </a:ext>
            </a:extLst>
          </p:cNvPr>
          <p:cNvSpPr txBox="1">
            <a:spLocks noChangeArrowheads="1"/>
          </p:cNvSpPr>
          <p:nvPr/>
        </p:nvSpPr>
        <p:spPr bwMode="auto">
          <a:xfrm>
            <a:off x="468313" y="836613"/>
            <a:ext cx="8137525"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Philips Globe, ersetzt 60 – 80 Watt Glühlampe, warmweiß</a:t>
            </a:r>
          </a:p>
        </p:txBody>
      </p:sp>
      <p:sp>
        <p:nvSpPr>
          <p:cNvPr id="188426" name="Text Box 10">
            <a:extLst>
              <a:ext uri="{FF2B5EF4-FFF2-40B4-BE49-F238E27FC236}">
                <a16:creationId xmlns:a16="http://schemas.microsoft.com/office/drawing/2014/main" id="{437AC206-C458-4F62-8515-5B7D62C5BA8B}"/>
              </a:ext>
            </a:extLst>
          </p:cNvPr>
          <p:cNvSpPr txBox="1">
            <a:spLocks noChangeArrowheads="1"/>
          </p:cNvSpPr>
          <p:nvPr/>
        </p:nvSpPr>
        <p:spPr bwMode="auto">
          <a:xfrm>
            <a:off x="395288" y="1268413"/>
            <a:ext cx="651668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Energieeffizienzklasse 	A+</a:t>
            </a:r>
          </a:p>
          <a:p>
            <a:pPr algn="l">
              <a:spcBef>
                <a:spcPct val="50000"/>
              </a:spcBef>
            </a:pPr>
            <a:r>
              <a:rPr lang="de-DE" altLang="de-DE" sz="1800"/>
              <a:t>Lichtleistung 		806 lm</a:t>
            </a:r>
          </a:p>
          <a:p>
            <a:pPr algn="l">
              <a:spcBef>
                <a:spcPct val="50000"/>
              </a:spcBef>
            </a:pPr>
            <a:r>
              <a:rPr lang="de-DE" altLang="de-DE" sz="1800"/>
              <a:t>Stromverbrauch		9,5 watt</a:t>
            </a:r>
          </a:p>
          <a:p>
            <a:pPr algn="l">
              <a:spcBef>
                <a:spcPct val="50000"/>
              </a:spcBef>
            </a:pPr>
            <a:r>
              <a:rPr lang="de-DE" altLang="de-DE" sz="1800"/>
              <a:t>Farbtemperatur		warmweiß, 2700 K</a:t>
            </a:r>
          </a:p>
          <a:p>
            <a:pPr algn="l">
              <a:spcBef>
                <a:spcPct val="50000"/>
              </a:spcBef>
            </a:pPr>
            <a:r>
              <a:rPr lang="de-DE" altLang="de-DE" sz="1800"/>
              <a:t>Lebensdauer		10.000 Std </a:t>
            </a:r>
            <a:r>
              <a:rPr lang="de-DE" altLang="de-DE">
                <a:solidFill>
                  <a:schemeClr val="hlink"/>
                </a:solidFill>
              </a:rPr>
              <a:t>(Homepage 15000 Std)</a:t>
            </a:r>
          </a:p>
          <a:p>
            <a:pPr algn="l">
              <a:spcBef>
                <a:spcPct val="50000"/>
              </a:spcBef>
            </a:pPr>
            <a:r>
              <a:rPr lang="de-DE" altLang="de-DE" sz="1800"/>
              <a:t>Schaltzyklen		50.000</a:t>
            </a:r>
          </a:p>
          <a:p>
            <a:pPr algn="l">
              <a:spcBef>
                <a:spcPct val="50000"/>
              </a:spcBef>
            </a:pPr>
            <a:r>
              <a:rPr lang="de-DE" altLang="de-DE" sz="1800"/>
              <a:t>Leuchtmittellänge	103 mm</a:t>
            </a:r>
          </a:p>
          <a:p>
            <a:pPr algn="l">
              <a:spcBef>
                <a:spcPct val="50000"/>
              </a:spcBef>
            </a:pPr>
            <a:r>
              <a:rPr lang="de-DE" altLang="de-DE" sz="1800"/>
              <a:t>Fassung 			E 27</a:t>
            </a:r>
          </a:p>
          <a:p>
            <a:pPr algn="l">
              <a:spcBef>
                <a:spcPct val="50000"/>
              </a:spcBef>
            </a:pPr>
            <a:r>
              <a:rPr lang="de-DE" altLang="de-DE" sz="1800"/>
              <a:t>Farbwiedergabeindex	---</a:t>
            </a:r>
          </a:p>
        </p:txBody>
      </p:sp>
      <p:sp>
        <p:nvSpPr>
          <p:cNvPr id="188427" name="Text Box 11">
            <a:extLst>
              <a:ext uri="{FF2B5EF4-FFF2-40B4-BE49-F238E27FC236}">
                <a16:creationId xmlns:a16="http://schemas.microsoft.com/office/drawing/2014/main" id="{948EE655-62F5-4244-8A7F-214EC2BA15F2}"/>
              </a:ext>
            </a:extLst>
          </p:cNvPr>
          <p:cNvSpPr txBox="1">
            <a:spLocks noChangeArrowheads="1"/>
          </p:cNvSpPr>
          <p:nvPr/>
        </p:nvSpPr>
        <p:spPr bwMode="auto">
          <a:xfrm>
            <a:off x="250825" y="5084763"/>
            <a:ext cx="4319588"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solidFill>
                  <a:schemeClr val="hlink"/>
                </a:solidFill>
              </a:rPr>
              <a:t>Von Homepage :</a:t>
            </a:r>
          </a:p>
          <a:p>
            <a:pPr algn="l">
              <a:spcBef>
                <a:spcPct val="50000"/>
              </a:spcBef>
            </a:pPr>
            <a:r>
              <a:rPr lang="de-DE" altLang="de-DE" sz="1800"/>
              <a:t>Abstrahlwinkel 		150 °</a:t>
            </a:r>
          </a:p>
          <a:p>
            <a:pPr algn="l">
              <a:spcBef>
                <a:spcPct val="50000"/>
              </a:spcBef>
            </a:pPr>
            <a:r>
              <a:rPr lang="de-DE" altLang="de-DE" sz="1800"/>
              <a:t>Farbkonsistenz 		6 SDCM </a:t>
            </a:r>
            <a:br>
              <a:rPr lang="de-DE" altLang="de-DE" sz="1800"/>
            </a:br>
            <a:r>
              <a:rPr lang="de-DE" altLang="de-DE" sz="1800"/>
              <a:t>			</a:t>
            </a:r>
            <a:r>
              <a:rPr lang="de-DE" altLang="de-DE" sz="1200"/>
              <a:t>Stabilität der</a:t>
            </a:r>
            <a:br>
              <a:rPr lang="de-DE" altLang="de-DE" sz="1200"/>
            </a:br>
            <a:r>
              <a:rPr lang="de-DE" altLang="de-DE" sz="1200"/>
              <a:t>                                       Farbe während der Lebensdauer</a:t>
            </a:r>
          </a:p>
        </p:txBody>
      </p:sp>
      <p:sp>
        <p:nvSpPr>
          <p:cNvPr id="188429" name="Text Box 13">
            <a:extLst>
              <a:ext uri="{FF2B5EF4-FFF2-40B4-BE49-F238E27FC236}">
                <a16:creationId xmlns:a16="http://schemas.microsoft.com/office/drawing/2014/main" id="{E174D237-4411-40DB-A4D5-DE8A385AF8F2}"/>
              </a:ext>
            </a:extLst>
          </p:cNvPr>
          <p:cNvSpPr txBox="1">
            <a:spLocks noChangeArrowheads="1"/>
          </p:cNvSpPr>
          <p:nvPr/>
        </p:nvSpPr>
        <p:spPr bwMode="auto">
          <a:xfrm>
            <a:off x="5076825" y="5013325"/>
            <a:ext cx="3889375" cy="1476375"/>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b="1"/>
              <a:t> Bewertung:</a:t>
            </a:r>
          </a:p>
          <a:p>
            <a:pPr algn="l">
              <a:spcBef>
                <a:spcPct val="50000"/>
              </a:spcBef>
            </a:pPr>
            <a:r>
              <a:rPr lang="de-DE" altLang="de-DE" sz="1800" b="1"/>
              <a:t> Sehr zu empfehlen, nach unten</a:t>
            </a:r>
            <a:br>
              <a:rPr lang="de-DE" altLang="de-DE" sz="1800" b="1"/>
            </a:br>
            <a:r>
              <a:rPr lang="de-DE" altLang="de-DE" sz="1800" b="1"/>
              <a:t> gerichtet sehr hell</a:t>
            </a:r>
          </a:p>
          <a:p>
            <a:pPr algn="l">
              <a:spcBef>
                <a:spcPct val="50000"/>
              </a:spcBef>
            </a:pPr>
            <a:r>
              <a:rPr lang="de-DE" altLang="de-DE" sz="1800" b="1"/>
              <a:t> Preis aktuell 9,95 Euro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B45014A6-4B6C-498B-89FD-972D1C3CE6AD}"/>
              </a:ext>
            </a:extLst>
          </p:cNvPr>
          <p:cNvSpPr>
            <a:spLocks noGrp="1" noChangeArrowheads="1"/>
          </p:cNvSpPr>
          <p:nvPr>
            <p:ph type="body" idx="1"/>
          </p:nvPr>
        </p:nvSpPr>
        <p:spPr bwMode="auto">
          <a:xfrm>
            <a:off x="395288" y="4221163"/>
            <a:ext cx="8497887" cy="244792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buFont typeface="Arial" panose="020B0604020202020204" pitchFamily="34" charset="0"/>
              <a:buNone/>
            </a:pPr>
            <a:r>
              <a:rPr lang="de-DE" altLang="de-DE" sz="1600"/>
              <a:t>Was fällt bei diesem Angebot auf ?</a:t>
            </a:r>
          </a:p>
          <a:p>
            <a:pPr>
              <a:lnSpc>
                <a:spcPct val="90000"/>
              </a:lnSpc>
              <a:buFont typeface="Arial" panose="020B0604020202020204" pitchFamily="34" charset="0"/>
              <a:buNone/>
            </a:pPr>
            <a:endParaRPr lang="de-DE" altLang="de-DE" sz="1600"/>
          </a:p>
          <a:p>
            <a:pPr>
              <a:lnSpc>
                <a:spcPct val="90000"/>
              </a:lnSpc>
              <a:buFont typeface="Arial" panose="020B0604020202020204" pitchFamily="34" charset="0"/>
              <a:buNone/>
            </a:pPr>
            <a:r>
              <a:rPr lang="de-DE" altLang="de-DE" sz="1600"/>
              <a:t>Lebensdauer 30.000 h: 		akzeptabel</a:t>
            </a:r>
          </a:p>
          <a:p>
            <a:pPr>
              <a:lnSpc>
                <a:spcPct val="90000"/>
              </a:lnSpc>
              <a:buFont typeface="Arial" panose="020B0604020202020204" pitchFamily="34" charset="0"/>
              <a:buNone/>
            </a:pPr>
            <a:r>
              <a:rPr lang="de-DE" altLang="de-DE" sz="1600"/>
              <a:t>Helligkeit 1080 lm: 		hell (entspricht ca. 75 -100 W Glühbirne)</a:t>
            </a:r>
          </a:p>
          <a:p>
            <a:pPr>
              <a:lnSpc>
                <a:spcPct val="90000"/>
              </a:lnSpc>
              <a:buFont typeface="Arial" panose="020B0604020202020204" pitchFamily="34" charset="0"/>
              <a:buNone/>
            </a:pPr>
            <a:r>
              <a:rPr lang="de-DE" altLang="de-DE" sz="1600"/>
              <a:t>Effizienz 90 Lumen/Watt: 		sehr gut</a:t>
            </a:r>
          </a:p>
          <a:p>
            <a:pPr>
              <a:lnSpc>
                <a:spcPct val="90000"/>
              </a:lnSpc>
              <a:buFont typeface="Arial" panose="020B0604020202020204" pitchFamily="34" charset="0"/>
              <a:buNone/>
            </a:pPr>
            <a:r>
              <a:rPr lang="de-DE" altLang="de-DE" sz="1600"/>
              <a:t>Farbwiedergabe RA = 80: 		OK</a:t>
            </a:r>
          </a:p>
          <a:p>
            <a:pPr>
              <a:lnSpc>
                <a:spcPct val="90000"/>
              </a:lnSpc>
              <a:buFont typeface="Arial" panose="020B0604020202020204" pitchFamily="34" charset="0"/>
              <a:buNone/>
            </a:pPr>
            <a:r>
              <a:rPr lang="de-DE" altLang="de-DE" sz="1600"/>
              <a:t/>
            </a:r>
            <a:br>
              <a:rPr lang="de-DE" altLang="de-DE" sz="1600"/>
            </a:br>
            <a:r>
              <a:rPr lang="de-DE" altLang="de-DE" sz="1600"/>
              <a:t>Empfehlung: als Ersatz für Glühbirnen kaufen, abhängig vom aktuellen Preis </a:t>
            </a:r>
            <a:br>
              <a:rPr lang="de-DE" altLang="de-DE" sz="1600"/>
            </a:br>
            <a:endParaRPr lang="de-DE" altLang="de-DE" sz="1600"/>
          </a:p>
        </p:txBody>
      </p:sp>
      <p:pic>
        <p:nvPicPr>
          <p:cNvPr id="93191" name="Picture 7">
            <a:extLst>
              <a:ext uri="{FF2B5EF4-FFF2-40B4-BE49-F238E27FC236}">
                <a16:creationId xmlns:a16="http://schemas.microsoft.com/office/drawing/2014/main" id="{6A1DD682-BC73-46B0-9D43-BDCDFC83BFB1}"/>
              </a:ext>
            </a:extLst>
          </p:cNvPr>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308850" y="1412875"/>
            <a:ext cx="147002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2" name="Picture 8">
            <a:extLst>
              <a:ext uri="{FF2B5EF4-FFF2-40B4-BE49-F238E27FC236}">
                <a16:creationId xmlns:a16="http://schemas.microsoft.com/office/drawing/2014/main" id="{CE07DB23-12D0-4E95-8C1B-FF2A167ECD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765175"/>
            <a:ext cx="74199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3" name="Picture 9">
            <a:extLst>
              <a:ext uri="{FF2B5EF4-FFF2-40B4-BE49-F238E27FC236}">
                <a16:creationId xmlns:a16="http://schemas.microsoft.com/office/drawing/2014/main" id="{55BEAC89-425D-4DBD-A32D-8860301B2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1484313"/>
            <a:ext cx="68453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5" name="Text Box 11">
            <a:extLst>
              <a:ext uri="{FF2B5EF4-FFF2-40B4-BE49-F238E27FC236}">
                <a16:creationId xmlns:a16="http://schemas.microsoft.com/office/drawing/2014/main" id="{158937B2-DD91-4E41-8007-9FD59859C344}"/>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Beispiele von Angeboten für LEDs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90FFB9A5-FCFC-4B84-8ADF-1D474D42B51D}"/>
              </a:ext>
            </a:extLst>
          </p:cNvPr>
          <p:cNvSpPr>
            <a:spLocks noChangeArrowheads="1"/>
          </p:cNvSpPr>
          <p:nvPr/>
        </p:nvSpPr>
        <p:spPr bwMode="auto">
          <a:xfrm>
            <a:off x="0" y="692150"/>
            <a:ext cx="4500563" cy="51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3955" name="Text Box 3">
            <a:extLst>
              <a:ext uri="{FF2B5EF4-FFF2-40B4-BE49-F238E27FC236}">
                <a16:creationId xmlns:a16="http://schemas.microsoft.com/office/drawing/2014/main" id="{17DFEE20-FE88-4A08-861E-D7E414F8B335}"/>
              </a:ext>
            </a:extLst>
          </p:cNvPr>
          <p:cNvSpPr txBox="1">
            <a:spLocks noChangeArrowheads="1"/>
          </p:cNvSpPr>
          <p:nvPr/>
        </p:nvSpPr>
        <p:spPr bwMode="auto">
          <a:xfrm>
            <a:off x="5003800" y="692150"/>
            <a:ext cx="1584325"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latin typeface="Arial" panose="020B0604020202020204" pitchFamily="34" charset="0"/>
              </a:rPr>
              <a:t>Beispiel Leselampe:</a:t>
            </a:r>
          </a:p>
          <a:p>
            <a:pPr algn="l" eaLnBrk="0" hangingPunct="0">
              <a:spcBef>
                <a:spcPct val="50000"/>
              </a:spcBef>
            </a:pPr>
            <a:endParaRPr lang="de-DE" altLang="de-DE" sz="1800" b="1">
              <a:latin typeface="Arial" panose="020B0604020202020204" pitchFamily="34" charset="0"/>
            </a:endParaRPr>
          </a:p>
          <a:p>
            <a:pPr algn="l" eaLnBrk="0" hangingPunct="0">
              <a:spcBef>
                <a:spcPct val="50000"/>
              </a:spcBef>
            </a:pPr>
            <a:r>
              <a:rPr lang="de-DE" altLang="de-DE">
                <a:latin typeface="Arial" panose="020B0604020202020204" pitchFamily="34" charset="0"/>
              </a:rPr>
              <a:t>Abstand 1,2 m</a:t>
            </a:r>
          </a:p>
          <a:p>
            <a:pPr algn="l" eaLnBrk="0" hangingPunct="0">
              <a:spcBef>
                <a:spcPct val="50000"/>
              </a:spcBef>
            </a:pPr>
            <a:r>
              <a:rPr lang="de-DE" altLang="de-DE">
                <a:latin typeface="Arial" panose="020B0604020202020204" pitchFamily="34" charset="0"/>
              </a:rPr>
              <a:t>350 lm</a:t>
            </a:r>
          </a:p>
          <a:p>
            <a:pPr algn="l" eaLnBrk="0" hangingPunct="0">
              <a:spcBef>
                <a:spcPct val="50000"/>
              </a:spcBef>
            </a:pPr>
            <a:r>
              <a:rPr lang="de-DE" altLang="de-DE">
                <a:latin typeface="Arial" panose="020B0604020202020204" pitchFamily="34" charset="0"/>
              </a:rPr>
              <a:t>Winkel 35 °</a:t>
            </a:r>
          </a:p>
        </p:txBody>
      </p:sp>
      <p:sp>
        <p:nvSpPr>
          <p:cNvPr id="253956" name="AutoShape 4">
            <a:extLst>
              <a:ext uri="{FF2B5EF4-FFF2-40B4-BE49-F238E27FC236}">
                <a16:creationId xmlns:a16="http://schemas.microsoft.com/office/drawing/2014/main" id="{D54A2BF0-4DA1-49ED-8827-F882F5D0ECDC}"/>
              </a:ext>
            </a:extLst>
          </p:cNvPr>
          <p:cNvSpPr>
            <a:spLocks/>
          </p:cNvSpPr>
          <p:nvPr/>
        </p:nvSpPr>
        <p:spPr bwMode="auto">
          <a:xfrm>
            <a:off x="6372225" y="1773238"/>
            <a:ext cx="287338" cy="1008062"/>
          </a:xfrm>
          <a:prstGeom prst="rightBrace">
            <a:avLst>
              <a:gd name="adj1" fmla="val 29236"/>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3957" name="Text Box 5">
            <a:extLst>
              <a:ext uri="{FF2B5EF4-FFF2-40B4-BE49-F238E27FC236}">
                <a16:creationId xmlns:a16="http://schemas.microsoft.com/office/drawing/2014/main" id="{C8C8F13D-1721-4CD5-B131-BD90388225C3}"/>
              </a:ext>
            </a:extLst>
          </p:cNvPr>
          <p:cNvSpPr txBox="1">
            <a:spLocks noChangeArrowheads="1"/>
          </p:cNvSpPr>
          <p:nvPr/>
        </p:nvSpPr>
        <p:spPr bwMode="auto">
          <a:xfrm>
            <a:off x="6948488" y="1196975"/>
            <a:ext cx="2016125" cy="230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a:latin typeface="Arial" panose="020B0604020202020204" pitchFamily="34" charset="0"/>
              </a:rPr>
              <a:t>Durchmesser beleuchtete Fläche </a:t>
            </a:r>
            <a:r>
              <a:rPr lang="de-DE" altLang="de-DE">
                <a:solidFill>
                  <a:srgbClr val="CC0000"/>
                </a:solidFill>
                <a:latin typeface="Arial" panose="020B0604020202020204" pitchFamily="34" charset="0"/>
              </a:rPr>
              <a:t>0,76 cm</a:t>
            </a:r>
          </a:p>
          <a:p>
            <a:pPr algn="l" eaLnBrk="0" hangingPunct="0">
              <a:spcBef>
                <a:spcPct val="50000"/>
              </a:spcBef>
            </a:pPr>
            <a:r>
              <a:rPr lang="de-DE" altLang="de-DE">
                <a:latin typeface="Arial" panose="020B0604020202020204" pitchFamily="34" charset="0"/>
              </a:rPr>
              <a:t>Beleuchtungs-</a:t>
            </a:r>
            <a:br>
              <a:rPr lang="de-DE" altLang="de-DE">
                <a:latin typeface="Arial" panose="020B0604020202020204" pitchFamily="34" charset="0"/>
              </a:rPr>
            </a:br>
            <a:r>
              <a:rPr lang="de-DE" altLang="de-DE">
                <a:latin typeface="Arial" panose="020B0604020202020204" pitchFamily="34" charset="0"/>
              </a:rPr>
              <a:t>stärke   </a:t>
            </a:r>
            <a:br>
              <a:rPr lang="de-DE" altLang="de-DE">
                <a:latin typeface="Arial" panose="020B0604020202020204" pitchFamily="34" charset="0"/>
              </a:rPr>
            </a:br>
            <a:r>
              <a:rPr lang="de-DE" altLang="de-DE">
                <a:solidFill>
                  <a:srgbClr val="CC0000"/>
                </a:solidFill>
                <a:latin typeface="Arial" panose="020B0604020202020204" pitchFamily="34" charset="0"/>
              </a:rPr>
              <a:t>835 lx</a:t>
            </a:r>
          </a:p>
          <a:p>
            <a:pPr algn="l" eaLnBrk="0" hangingPunct="0">
              <a:spcBef>
                <a:spcPct val="50000"/>
              </a:spcBef>
            </a:pPr>
            <a:r>
              <a:rPr lang="de-DE" altLang="de-DE">
                <a:latin typeface="Arial" panose="020B0604020202020204" pitchFamily="34" charset="0"/>
              </a:rPr>
              <a:t>Lichtstärke</a:t>
            </a:r>
            <a:br>
              <a:rPr lang="de-DE" altLang="de-DE">
                <a:latin typeface="Arial" panose="020B0604020202020204" pitchFamily="34" charset="0"/>
              </a:rPr>
            </a:br>
            <a:r>
              <a:rPr lang="de-DE" altLang="de-DE">
                <a:solidFill>
                  <a:srgbClr val="CC0000"/>
                </a:solidFill>
                <a:latin typeface="Arial" panose="020B0604020202020204" pitchFamily="34" charset="0"/>
              </a:rPr>
              <a:t>12o3 cd</a:t>
            </a:r>
          </a:p>
        </p:txBody>
      </p:sp>
      <p:sp>
        <p:nvSpPr>
          <p:cNvPr id="253958" name="Text Box 6">
            <a:extLst>
              <a:ext uri="{FF2B5EF4-FFF2-40B4-BE49-F238E27FC236}">
                <a16:creationId xmlns:a16="http://schemas.microsoft.com/office/drawing/2014/main" id="{7BECB51F-556D-4A69-856F-DD8F68630D35}"/>
              </a:ext>
            </a:extLst>
          </p:cNvPr>
          <p:cNvSpPr txBox="1">
            <a:spLocks noChangeArrowheads="1"/>
          </p:cNvSpPr>
          <p:nvPr/>
        </p:nvSpPr>
        <p:spPr bwMode="auto">
          <a:xfrm>
            <a:off x="4518025" y="3860800"/>
            <a:ext cx="46259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latin typeface="Arial" panose="020B0604020202020204" pitchFamily="34" charset="0"/>
              </a:rPr>
              <a:t>Andere Maße:</a:t>
            </a:r>
          </a:p>
          <a:p>
            <a:pPr algn="l" eaLnBrk="0" hangingPunct="0">
              <a:spcBef>
                <a:spcPct val="50000"/>
              </a:spcBef>
            </a:pPr>
            <a:r>
              <a:rPr lang="de-DE" altLang="de-DE">
                <a:latin typeface="Arial" panose="020B0604020202020204" pitchFamily="34" charset="0"/>
              </a:rPr>
              <a:t>1,8 m Abstand, 35°:  1203 cd;   371 lx;  1,14 m </a:t>
            </a:r>
            <a:r>
              <a:rPr lang="en-US" altLang="de-DE" baseline="30000">
                <a:latin typeface="Arial" panose="020B0604020202020204" pitchFamily="34" charset="0"/>
              </a:rPr>
              <a:t>Ø</a:t>
            </a:r>
            <a:endParaRPr lang="de-DE" altLang="de-DE" baseline="30000">
              <a:latin typeface="Arial" panose="020B0604020202020204" pitchFamily="34" charset="0"/>
            </a:endParaRPr>
          </a:p>
          <a:p>
            <a:pPr algn="l" eaLnBrk="0" hangingPunct="0">
              <a:spcBef>
                <a:spcPct val="50000"/>
              </a:spcBef>
            </a:pPr>
            <a:r>
              <a:rPr lang="de-DE" altLang="de-DE">
                <a:latin typeface="Arial" panose="020B0604020202020204" pitchFamily="34" charset="0"/>
              </a:rPr>
              <a:t>1,2 m: Winkel 50°  :    594 cd;  412 lx;   1,12 m </a:t>
            </a:r>
            <a:r>
              <a:rPr lang="en-US" altLang="de-DE" sz="1800" baseline="30000">
                <a:latin typeface="Arial" panose="020B0604020202020204" pitchFamily="34" charset="0"/>
              </a:rPr>
              <a:t>Ø</a:t>
            </a:r>
            <a:endParaRPr lang="de-DE" altLang="de-DE" sz="1800" baseline="30000">
              <a:latin typeface="Arial" panose="020B0604020202020204" pitchFamily="34" charset="0"/>
            </a:endParaRPr>
          </a:p>
          <a:p>
            <a:pPr algn="l" eaLnBrk="0" hangingPunct="0">
              <a:spcBef>
                <a:spcPct val="50000"/>
              </a:spcBef>
            </a:pPr>
            <a:r>
              <a:rPr lang="de-DE" altLang="de-DE">
                <a:latin typeface="Arial" panose="020B0604020202020204" pitchFamily="34" charset="0"/>
              </a:rPr>
              <a:t>1,2 m  Winkel 20° :   2349 cd; 1632 lx;  0,53 m </a:t>
            </a:r>
            <a:r>
              <a:rPr lang="en-US" altLang="de-DE" baseline="30000">
                <a:latin typeface="Arial" panose="020B0604020202020204" pitchFamily="34" charset="0"/>
              </a:rPr>
              <a:t>Ø</a:t>
            </a:r>
            <a:endParaRPr lang="de-DE" altLang="de-DE" baseline="30000">
              <a:latin typeface="Arial" panose="020B0604020202020204" pitchFamily="34" charset="0"/>
            </a:endParaRPr>
          </a:p>
        </p:txBody>
      </p:sp>
      <p:sp>
        <p:nvSpPr>
          <p:cNvPr id="253959" name="Text Box 7">
            <a:extLst>
              <a:ext uri="{FF2B5EF4-FFF2-40B4-BE49-F238E27FC236}">
                <a16:creationId xmlns:a16="http://schemas.microsoft.com/office/drawing/2014/main" id="{32A6BBF4-241D-434D-8777-B5607FAFFE8C}"/>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Berechnung von Spotlampen</a:t>
            </a:r>
          </a:p>
        </p:txBody>
      </p:sp>
      <p:sp>
        <p:nvSpPr>
          <p:cNvPr id="253960" name="Text Box 8">
            <a:extLst>
              <a:ext uri="{FF2B5EF4-FFF2-40B4-BE49-F238E27FC236}">
                <a16:creationId xmlns:a16="http://schemas.microsoft.com/office/drawing/2014/main" id="{37E3A342-7E42-43C4-8A87-EFDDAC5F0921}"/>
              </a:ext>
            </a:extLst>
          </p:cNvPr>
          <p:cNvSpPr txBox="1">
            <a:spLocks noChangeArrowheads="1"/>
          </p:cNvSpPr>
          <p:nvPr/>
        </p:nvSpPr>
        <p:spPr bwMode="auto">
          <a:xfrm>
            <a:off x="179388" y="6021388"/>
            <a:ext cx="777716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a:latin typeface="Arial" panose="020B0604020202020204" pitchFamily="34" charset="0"/>
              </a:rPr>
              <a:t>Einfache Berechnung unter:  </a:t>
            </a:r>
            <a:r>
              <a:rPr lang="de-DE" altLang="de-DE">
                <a:latin typeface="Arial" panose="020B0604020202020204" pitchFamily="34" charset="0"/>
                <a:hlinkClick r:id="rId2"/>
              </a:rPr>
              <a:t>http://www.wirsindheller.de/</a:t>
            </a:r>
            <a:endParaRPr lang="de-DE" altLang="de-DE">
              <a:latin typeface="Arial" panose="020B0604020202020204" pitchFamily="34" charset="0"/>
            </a:endParaRPr>
          </a:p>
          <a:p>
            <a:pPr algn="l">
              <a:spcBef>
                <a:spcPct val="50000"/>
              </a:spcBef>
            </a:pPr>
            <a:r>
              <a:rPr lang="de-DE" altLang="de-DE">
                <a:latin typeface="Arial" panose="020B0604020202020204" pitchFamily="34" charset="0"/>
                <a:hlinkClick r:id="rId3"/>
              </a:rPr>
              <a:t>http://www.wirsindheller.de/Lumen-zu-Lux-Umrechnung.128.0.html</a:t>
            </a:r>
            <a:r>
              <a:rPr lang="de-DE" altLang="de-DE">
                <a:latin typeface="Arial" panose="020B0604020202020204" pitchFamily="34" charset="0"/>
              </a:rPr>
              <a:t> </a:t>
            </a:r>
          </a:p>
        </p:txBody>
      </p:sp>
      <p:graphicFrame>
        <p:nvGraphicFramePr>
          <p:cNvPr id="253961" name="Group 9">
            <a:extLst>
              <a:ext uri="{FF2B5EF4-FFF2-40B4-BE49-F238E27FC236}">
                <a16:creationId xmlns:a16="http://schemas.microsoft.com/office/drawing/2014/main" id="{617D5798-4AC4-47C2-9AE5-9265770C63FA}"/>
              </a:ext>
            </a:extLst>
          </p:cNvPr>
          <p:cNvGraphicFramePr>
            <a:graphicFrameLocks noGrp="1"/>
          </p:cNvGraphicFramePr>
          <p:nvPr/>
        </p:nvGraphicFramePr>
        <p:xfrm>
          <a:off x="60325" y="739775"/>
          <a:ext cx="4392613" cy="609600"/>
        </p:xfrm>
        <a:graphic>
          <a:graphicData uri="http://schemas.openxmlformats.org/drawingml/2006/table">
            <a:tbl>
              <a:tblPr/>
              <a:tblGrid>
                <a:gridCol w="1296988">
                  <a:extLst>
                    <a:ext uri="{9D8B030D-6E8A-4147-A177-3AD203B41FA5}">
                      <a16:colId xmlns:a16="http://schemas.microsoft.com/office/drawing/2014/main" val="2384815136"/>
                    </a:ext>
                  </a:extLst>
                </a:gridCol>
                <a:gridCol w="1655762">
                  <a:extLst>
                    <a:ext uri="{9D8B030D-6E8A-4147-A177-3AD203B41FA5}">
                      <a16:colId xmlns:a16="http://schemas.microsoft.com/office/drawing/2014/main" val="2904356572"/>
                    </a:ext>
                  </a:extLst>
                </a:gridCol>
                <a:gridCol w="1439863">
                  <a:extLst>
                    <a:ext uri="{9D8B030D-6E8A-4147-A177-3AD203B41FA5}">
                      <a16:colId xmlns:a16="http://schemas.microsoft.com/office/drawing/2014/main" val="704207934"/>
                    </a:ext>
                  </a:extLst>
                </a:gridCol>
              </a:tblGrid>
              <a:tr h="1936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Lumen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Abstand in Meter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Abstrahlwinkel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9741960"/>
                  </a:ext>
                </a:extLst>
              </a:tr>
              <a:tr h="1428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350 lm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1,2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668865"/>
                  </a:ext>
                </a:extLst>
              </a:tr>
            </a:tbl>
          </a:graphicData>
        </a:graphic>
      </p:graphicFrame>
      <p:graphicFrame>
        <p:nvGraphicFramePr>
          <p:cNvPr id="253975" name="Group 23">
            <a:extLst>
              <a:ext uri="{FF2B5EF4-FFF2-40B4-BE49-F238E27FC236}">
                <a16:creationId xmlns:a16="http://schemas.microsoft.com/office/drawing/2014/main" id="{1ECCEFF0-1ED7-4C03-9C43-98157BB7815C}"/>
              </a:ext>
            </a:extLst>
          </p:cNvPr>
          <p:cNvGraphicFramePr>
            <a:graphicFrameLocks noGrp="1"/>
          </p:cNvGraphicFramePr>
          <p:nvPr/>
        </p:nvGraphicFramePr>
        <p:xfrm>
          <a:off x="263525" y="4543425"/>
          <a:ext cx="4032250" cy="1255713"/>
        </p:xfrm>
        <a:graphic>
          <a:graphicData uri="http://schemas.openxmlformats.org/drawingml/2006/table">
            <a:tbl>
              <a:tblPr/>
              <a:tblGrid>
                <a:gridCol w="2663825">
                  <a:extLst>
                    <a:ext uri="{9D8B030D-6E8A-4147-A177-3AD203B41FA5}">
                      <a16:colId xmlns:a16="http://schemas.microsoft.com/office/drawing/2014/main" val="3930350136"/>
                    </a:ext>
                  </a:extLst>
                </a:gridCol>
                <a:gridCol w="1368425">
                  <a:extLst>
                    <a:ext uri="{9D8B030D-6E8A-4147-A177-3AD203B41FA5}">
                      <a16:colId xmlns:a16="http://schemas.microsoft.com/office/drawing/2014/main" val="1332513276"/>
                    </a:ext>
                  </a:extLst>
                </a:gridCol>
              </a:tblGrid>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Candela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1203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5805274"/>
                  </a:ext>
                </a:extLst>
              </a:tr>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Beleuchtungsstärke lux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835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03230102"/>
                  </a:ext>
                </a:extLst>
              </a:tr>
              <a:tr h="3127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Durchmesser Fläche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76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0053930"/>
                  </a:ext>
                </a:extLst>
              </a:tr>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Fläche in qm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0,45 qm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7331385"/>
                  </a:ext>
                </a:extLst>
              </a:tr>
            </a:tbl>
          </a:graphicData>
        </a:graphic>
      </p:graphicFrame>
      <p:sp>
        <p:nvSpPr>
          <p:cNvPr id="253993" name="AutoShape 41">
            <a:extLst>
              <a:ext uri="{FF2B5EF4-FFF2-40B4-BE49-F238E27FC236}">
                <a16:creationId xmlns:a16="http://schemas.microsoft.com/office/drawing/2014/main" id="{499FB992-94A2-4AE3-B3BE-8377690E3A82}"/>
              </a:ext>
            </a:extLst>
          </p:cNvPr>
          <p:cNvSpPr>
            <a:spLocks noChangeArrowheads="1"/>
          </p:cNvSpPr>
          <p:nvPr/>
        </p:nvSpPr>
        <p:spPr bwMode="auto">
          <a:xfrm>
            <a:off x="1485900" y="1676400"/>
            <a:ext cx="1439863" cy="2376488"/>
          </a:xfrm>
          <a:prstGeom prst="flowChartExtra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3994" name="Oval 42">
            <a:extLst>
              <a:ext uri="{FF2B5EF4-FFF2-40B4-BE49-F238E27FC236}">
                <a16:creationId xmlns:a16="http://schemas.microsoft.com/office/drawing/2014/main" id="{FC9E263A-AA3D-4E05-B3CE-F13450AF7EDA}"/>
              </a:ext>
            </a:extLst>
          </p:cNvPr>
          <p:cNvSpPr>
            <a:spLocks noChangeArrowheads="1"/>
          </p:cNvSpPr>
          <p:nvPr/>
        </p:nvSpPr>
        <p:spPr bwMode="auto">
          <a:xfrm>
            <a:off x="1476375" y="3860800"/>
            <a:ext cx="1439863" cy="360363"/>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53995" name="Picture 43">
            <a:extLst>
              <a:ext uri="{FF2B5EF4-FFF2-40B4-BE49-F238E27FC236}">
                <a16:creationId xmlns:a16="http://schemas.microsoft.com/office/drawing/2014/main" id="{13204179-DF65-4797-B72D-13F338F872AD}"/>
              </a:ext>
            </a:extLst>
          </p:cNvPr>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908175" y="1641475"/>
            <a:ext cx="554038" cy="563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53996" name="AutoShape 44">
            <a:extLst>
              <a:ext uri="{FF2B5EF4-FFF2-40B4-BE49-F238E27FC236}">
                <a16:creationId xmlns:a16="http://schemas.microsoft.com/office/drawing/2014/main" id="{0E20B74E-579D-491E-B2C2-6DEF9CB47485}"/>
              </a:ext>
            </a:extLst>
          </p:cNvPr>
          <p:cNvCxnSpPr>
            <a:cxnSpLocks noChangeShapeType="1"/>
            <a:stCxn id="253993" idx="1"/>
            <a:endCxn id="253993" idx="1"/>
          </p:cNvCxnSpPr>
          <p:nvPr/>
        </p:nvCxnSpPr>
        <p:spPr bwMode="auto">
          <a:xfrm>
            <a:off x="1846263" y="2865438"/>
            <a:ext cx="0"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997" name="Arc 45">
            <a:extLst>
              <a:ext uri="{FF2B5EF4-FFF2-40B4-BE49-F238E27FC236}">
                <a16:creationId xmlns:a16="http://schemas.microsoft.com/office/drawing/2014/main" id="{26FD9949-1A37-4F1A-AE7D-AC1134FAEB3A}"/>
              </a:ext>
            </a:extLst>
          </p:cNvPr>
          <p:cNvSpPr>
            <a:spLocks/>
          </p:cNvSpPr>
          <p:nvPr/>
        </p:nvSpPr>
        <p:spPr bwMode="auto">
          <a:xfrm rot="2740388" flipV="1">
            <a:off x="2005807" y="2259806"/>
            <a:ext cx="360362" cy="358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ABC4D54A-0FA9-4B17-AA2A-2309085F0A4F}"/>
              </a:ext>
            </a:extLst>
          </p:cNvPr>
          <p:cNvSpPr>
            <a:spLocks noChangeArrowheads="1"/>
          </p:cNvSpPr>
          <p:nvPr/>
        </p:nvSpPr>
        <p:spPr bwMode="auto">
          <a:xfrm>
            <a:off x="0" y="692150"/>
            <a:ext cx="4500563" cy="51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6003" name="Text Box 3">
            <a:extLst>
              <a:ext uri="{FF2B5EF4-FFF2-40B4-BE49-F238E27FC236}">
                <a16:creationId xmlns:a16="http://schemas.microsoft.com/office/drawing/2014/main" id="{D5C48E0E-3EFA-4243-B58C-F9CD0BB52861}"/>
              </a:ext>
            </a:extLst>
          </p:cNvPr>
          <p:cNvSpPr txBox="1">
            <a:spLocks noChangeArrowheads="1"/>
          </p:cNvSpPr>
          <p:nvPr/>
        </p:nvSpPr>
        <p:spPr bwMode="auto">
          <a:xfrm>
            <a:off x="5003800" y="692150"/>
            <a:ext cx="1584325"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latin typeface="Arial" panose="020B0604020202020204" pitchFamily="34" charset="0"/>
              </a:rPr>
              <a:t>Beispiel Leselampe:</a:t>
            </a:r>
          </a:p>
          <a:p>
            <a:pPr algn="l" eaLnBrk="0" hangingPunct="0">
              <a:spcBef>
                <a:spcPct val="50000"/>
              </a:spcBef>
            </a:pPr>
            <a:endParaRPr lang="de-DE" altLang="de-DE" sz="1800" b="1">
              <a:latin typeface="Arial" panose="020B0604020202020204" pitchFamily="34" charset="0"/>
            </a:endParaRPr>
          </a:p>
          <a:p>
            <a:pPr algn="l" eaLnBrk="0" hangingPunct="0">
              <a:spcBef>
                <a:spcPct val="50000"/>
              </a:spcBef>
            </a:pPr>
            <a:r>
              <a:rPr lang="de-DE" altLang="de-DE">
                <a:latin typeface="Arial" panose="020B0604020202020204" pitchFamily="34" charset="0"/>
              </a:rPr>
              <a:t>Abstand 1,2 m</a:t>
            </a:r>
          </a:p>
          <a:p>
            <a:pPr algn="l" eaLnBrk="0" hangingPunct="0">
              <a:spcBef>
                <a:spcPct val="50000"/>
              </a:spcBef>
            </a:pPr>
            <a:r>
              <a:rPr lang="de-DE" altLang="de-DE">
                <a:latin typeface="Arial" panose="020B0604020202020204" pitchFamily="34" charset="0"/>
              </a:rPr>
              <a:t>350 lm</a:t>
            </a:r>
          </a:p>
          <a:p>
            <a:pPr algn="l" eaLnBrk="0" hangingPunct="0">
              <a:spcBef>
                <a:spcPct val="50000"/>
              </a:spcBef>
            </a:pPr>
            <a:r>
              <a:rPr lang="de-DE" altLang="de-DE">
                <a:latin typeface="Arial" panose="020B0604020202020204" pitchFamily="34" charset="0"/>
              </a:rPr>
              <a:t>Winkel 35 °</a:t>
            </a:r>
          </a:p>
        </p:txBody>
      </p:sp>
      <p:sp>
        <p:nvSpPr>
          <p:cNvPr id="256004" name="AutoShape 4">
            <a:extLst>
              <a:ext uri="{FF2B5EF4-FFF2-40B4-BE49-F238E27FC236}">
                <a16:creationId xmlns:a16="http://schemas.microsoft.com/office/drawing/2014/main" id="{8E641063-9E6C-47DF-A05A-E553A136FA45}"/>
              </a:ext>
            </a:extLst>
          </p:cNvPr>
          <p:cNvSpPr>
            <a:spLocks/>
          </p:cNvSpPr>
          <p:nvPr/>
        </p:nvSpPr>
        <p:spPr bwMode="auto">
          <a:xfrm>
            <a:off x="6372225" y="1773238"/>
            <a:ext cx="287338" cy="1008062"/>
          </a:xfrm>
          <a:prstGeom prst="rightBrace">
            <a:avLst>
              <a:gd name="adj1" fmla="val 29236"/>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6005" name="Text Box 5">
            <a:extLst>
              <a:ext uri="{FF2B5EF4-FFF2-40B4-BE49-F238E27FC236}">
                <a16:creationId xmlns:a16="http://schemas.microsoft.com/office/drawing/2014/main" id="{A7E22444-7F27-41D1-B9AE-3EEBC7DE90C5}"/>
              </a:ext>
            </a:extLst>
          </p:cNvPr>
          <p:cNvSpPr txBox="1">
            <a:spLocks noChangeArrowheads="1"/>
          </p:cNvSpPr>
          <p:nvPr/>
        </p:nvSpPr>
        <p:spPr bwMode="auto">
          <a:xfrm>
            <a:off x="6948488" y="1196975"/>
            <a:ext cx="2016125" cy="230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a:latin typeface="Arial" panose="020B0604020202020204" pitchFamily="34" charset="0"/>
              </a:rPr>
              <a:t>Durchmesser beleuchtete Fläche </a:t>
            </a:r>
            <a:r>
              <a:rPr lang="de-DE" altLang="de-DE">
                <a:solidFill>
                  <a:srgbClr val="CC0000"/>
                </a:solidFill>
                <a:latin typeface="Arial" panose="020B0604020202020204" pitchFamily="34" charset="0"/>
              </a:rPr>
              <a:t>0,76 cm</a:t>
            </a:r>
          </a:p>
          <a:p>
            <a:pPr algn="l" eaLnBrk="0" hangingPunct="0">
              <a:spcBef>
                <a:spcPct val="50000"/>
              </a:spcBef>
            </a:pPr>
            <a:r>
              <a:rPr lang="de-DE" altLang="de-DE">
                <a:latin typeface="Arial" panose="020B0604020202020204" pitchFamily="34" charset="0"/>
              </a:rPr>
              <a:t>Beleuchtungs-</a:t>
            </a:r>
            <a:br>
              <a:rPr lang="de-DE" altLang="de-DE">
                <a:latin typeface="Arial" panose="020B0604020202020204" pitchFamily="34" charset="0"/>
              </a:rPr>
            </a:br>
            <a:r>
              <a:rPr lang="de-DE" altLang="de-DE">
                <a:latin typeface="Arial" panose="020B0604020202020204" pitchFamily="34" charset="0"/>
              </a:rPr>
              <a:t>stärke   </a:t>
            </a:r>
            <a:br>
              <a:rPr lang="de-DE" altLang="de-DE">
                <a:latin typeface="Arial" panose="020B0604020202020204" pitchFamily="34" charset="0"/>
              </a:rPr>
            </a:br>
            <a:r>
              <a:rPr lang="de-DE" altLang="de-DE">
                <a:solidFill>
                  <a:srgbClr val="CC0000"/>
                </a:solidFill>
                <a:latin typeface="Arial" panose="020B0604020202020204" pitchFamily="34" charset="0"/>
              </a:rPr>
              <a:t>835 lx</a:t>
            </a:r>
          </a:p>
          <a:p>
            <a:pPr algn="l" eaLnBrk="0" hangingPunct="0">
              <a:spcBef>
                <a:spcPct val="50000"/>
              </a:spcBef>
            </a:pPr>
            <a:r>
              <a:rPr lang="de-DE" altLang="de-DE">
                <a:latin typeface="Arial" panose="020B0604020202020204" pitchFamily="34" charset="0"/>
              </a:rPr>
              <a:t>Lichtstärke</a:t>
            </a:r>
            <a:br>
              <a:rPr lang="de-DE" altLang="de-DE">
                <a:latin typeface="Arial" panose="020B0604020202020204" pitchFamily="34" charset="0"/>
              </a:rPr>
            </a:br>
            <a:r>
              <a:rPr lang="de-DE" altLang="de-DE">
                <a:solidFill>
                  <a:srgbClr val="CC0000"/>
                </a:solidFill>
                <a:latin typeface="Arial" panose="020B0604020202020204" pitchFamily="34" charset="0"/>
              </a:rPr>
              <a:t>12o3 cd</a:t>
            </a:r>
          </a:p>
        </p:txBody>
      </p:sp>
      <p:sp>
        <p:nvSpPr>
          <p:cNvPr id="256006" name="Text Box 6">
            <a:extLst>
              <a:ext uri="{FF2B5EF4-FFF2-40B4-BE49-F238E27FC236}">
                <a16:creationId xmlns:a16="http://schemas.microsoft.com/office/drawing/2014/main" id="{968A1F51-20EE-49A7-B638-D94DAD54E682}"/>
              </a:ext>
            </a:extLst>
          </p:cNvPr>
          <p:cNvSpPr txBox="1">
            <a:spLocks noChangeArrowheads="1"/>
          </p:cNvSpPr>
          <p:nvPr/>
        </p:nvSpPr>
        <p:spPr bwMode="auto">
          <a:xfrm>
            <a:off x="4518025" y="3860800"/>
            <a:ext cx="46259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latin typeface="Arial" panose="020B0604020202020204" pitchFamily="34" charset="0"/>
              </a:rPr>
              <a:t>Andere Maße:</a:t>
            </a:r>
          </a:p>
          <a:p>
            <a:pPr algn="l" eaLnBrk="0" hangingPunct="0">
              <a:spcBef>
                <a:spcPct val="50000"/>
              </a:spcBef>
            </a:pPr>
            <a:r>
              <a:rPr lang="de-DE" altLang="de-DE">
                <a:latin typeface="Arial" panose="020B0604020202020204" pitchFamily="34" charset="0"/>
              </a:rPr>
              <a:t>1,8 m Abstand, 35°:  1203 cd;   371 lx;  1,14 m </a:t>
            </a:r>
            <a:r>
              <a:rPr lang="en-US" altLang="de-DE" baseline="30000">
                <a:latin typeface="Arial" panose="020B0604020202020204" pitchFamily="34" charset="0"/>
              </a:rPr>
              <a:t>Ø</a:t>
            </a:r>
            <a:endParaRPr lang="de-DE" altLang="de-DE" baseline="30000">
              <a:latin typeface="Arial" panose="020B0604020202020204" pitchFamily="34" charset="0"/>
            </a:endParaRPr>
          </a:p>
          <a:p>
            <a:pPr algn="l" eaLnBrk="0" hangingPunct="0">
              <a:spcBef>
                <a:spcPct val="50000"/>
              </a:spcBef>
            </a:pPr>
            <a:r>
              <a:rPr lang="de-DE" altLang="de-DE">
                <a:latin typeface="Arial" panose="020B0604020202020204" pitchFamily="34" charset="0"/>
              </a:rPr>
              <a:t>1,2 m: Winkel 50°  :    594 cd;  412 lx;   1,12 m </a:t>
            </a:r>
            <a:r>
              <a:rPr lang="en-US" altLang="de-DE" sz="1800" baseline="30000">
                <a:latin typeface="Arial" panose="020B0604020202020204" pitchFamily="34" charset="0"/>
              </a:rPr>
              <a:t>Ø</a:t>
            </a:r>
            <a:endParaRPr lang="de-DE" altLang="de-DE" sz="1800" baseline="30000">
              <a:latin typeface="Arial" panose="020B0604020202020204" pitchFamily="34" charset="0"/>
            </a:endParaRPr>
          </a:p>
          <a:p>
            <a:pPr algn="l" eaLnBrk="0" hangingPunct="0">
              <a:spcBef>
                <a:spcPct val="50000"/>
              </a:spcBef>
            </a:pPr>
            <a:r>
              <a:rPr lang="de-DE" altLang="de-DE">
                <a:latin typeface="Arial" panose="020B0604020202020204" pitchFamily="34" charset="0"/>
              </a:rPr>
              <a:t>1,2 m  Winkel 20° :   2349 cd; 1632 lx;  0,53 m </a:t>
            </a:r>
            <a:r>
              <a:rPr lang="en-US" altLang="de-DE" baseline="30000">
                <a:latin typeface="Arial" panose="020B0604020202020204" pitchFamily="34" charset="0"/>
              </a:rPr>
              <a:t>Ø</a:t>
            </a:r>
            <a:endParaRPr lang="de-DE" altLang="de-DE" baseline="30000">
              <a:latin typeface="Arial" panose="020B0604020202020204" pitchFamily="34" charset="0"/>
            </a:endParaRPr>
          </a:p>
        </p:txBody>
      </p:sp>
      <p:sp>
        <p:nvSpPr>
          <p:cNvPr id="256007" name="Text Box 7">
            <a:extLst>
              <a:ext uri="{FF2B5EF4-FFF2-40B4-BE49-F238E27FC236}">
                <a16:creationId xmlns:a16="http://schemas.microsoft.com/office/drawing/2014/main" id="{BB6A26E4-7340-40B5-80DB-31DA6FA85231}"/>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Berechnung von Spotlampen</a:t>
            </a:r>
          </a:p>
        </p:txBody>
      </p:sp>
      <p:sp>
        <p:nvSpPr>
          <p:cNvPr id="256008" name="Text Box 8">
            <a:extLst>
              <a:ext uri="{FF2B5EF4-FFF2-40B4-BE49-F238E27FC236}">
                <a16:creationId xmlns:a16="http://schemas.microsoft.com/office/drawing/2014/main" id="{10553D95-AB3B-4717-A272-766B55D2B8E5}"/>
              </a:ext>
            </a:extLst>
          </p:cNvPr>
          <p:cNvSpPr txBox="1">
            <a:spLocks noChangeArrowheads="1"/>
          </p:cNvSpPr>
          <p:nvPr/>
        </p:nvSpPr>
        <p:spPr bwMode="auto">
          <a:xfrm>
            <a:off x="179388" y="6021388"/>
            <a:ext cx="777716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a:latin typeface="Arial" panose="020B0604020202020204" pitchFamily="34" charset="0"/>
              </a:rPr>
              <a:t>Einfache Berechnung unter:  </a:t>
            </a:r>
            <a:r>
              <a:rPr lang="de-DE" altLang="de-DE">
                <a:latin typeface="Arial" panose="020B0604020202020204" pitchFamily="34" charset="0"/>
                <a:hlinkClick r:id="rId2"/>
              </a:rPr>
              <a:t>http://www.wirsindheller.de/</a:t>
            </a:r>
            <a:endParaRPr lang="de-DE" altLang="de-DE">
              <a:latin typeface="Arial" panose="020B0604020202020204" pitchFamily="34" charset="0"/>
            </a:endParaRPr>
          </a:p>
          <a:p>
            <a:pPr algn="l">
              <a:spcBef>
                <a:spcPct val="50000"/>
              </a:spcBef>
            </a:pPr>
            <a:r>
              <a:rPr lang="de-DE" altLang="de-DE">
                <a:latin typeface="Arial" panose="020B0604020202020204" pitchFamily="34" charset="0"/>
                <a:hlinkClick r:id="rId3"/>
              </a:rPr>
              <a:t>http://www.wirsindheller.de/Lumen-zu-Lux-Umrechnung.128.0.html</a:t>
            </a:r>
            <a:r>
              <a:rPr lang="de-DE" altLang="de-DE">
                <a:latin typeface="Arial" panose="020B0604020202020204" pitchFamily="34" charset="0"/>
              </a:rPr>
              <a:t> </a:t>
            </a:r>
          </a:p>
        </p:txBody>
      </p:sp>
      <p:graphicFrame>
        <p:nvGraphicFramePr>
          <p:cNvPr id="256009" name="Group 9">
            <a:extLst>
              <a:ext uri="{FF2B5EF4-FFF2-40B4-BE49-F238E27FC236}">
                <a16:creationId xmlns:a16="http://schemas.microsoft.com/office/drawing/2014/main" id="{913D5D82-D9F9-474D-B126-10E433BE7E11}"/>
              </a:ext>
            </a:extLst>
          </p:cNvPr>
          <p:cNvGraphicFramePr>
            <a:graphicFrameLocks noGrp="1"/>
          </p:cNvGraphicFramePr>
          <p:nvPr/>
        </p:nvGraphicFramePr>
        <p:xfrm>
          <a:off x="60325" y="739775"/>
          <a:ext cx="4392613" cy="609600"/>
        </p:xfrm>
        <a:graphic>
          <a:graphicData uri="http://schemas.openxmlformats.org/drawingml/2006/table">
            <a:tbl>
              <a:tblPr/>
              <a:tblGrid>
                <a:gridCol w="1296988">
                  <a:extLst>
                    <a:ext uri="{9D8B030D-6E8A-4147-A177-3AD203B41FA5}">
                      <a16:colId xmlns:a16="http://schemas.microsoft.com/office/drawing/2014/main" val="3741155963"/>
                    </a:ext>
                  </a:extLst>
                </a:gridCol>
                <a:gridCol w="1655762">
                  <a:extLst>
                    <a:ext uri="{9D8B030D-6E8A-4147-A177-3AD203B41FA5}">
                      <a16:colId xmlns:a16="http://schemas.microsoft.com/office/drawing/2014/main" val="732929603"/>
                    </a:ext>
                  </a:extLst>
                </a:gridCol>
                <a:gridCol w="1439863">
                  <a:extLst>
                    <a:ext uri="{9D8B030D-6E8A-4147-A177-3AD203B41FA5}">
                      <a16:colId xmlns:a16="http://schemas.microsoft.com/office/drawing/2014/main" val="729426340"/>
                    </a:ext>
                  </a:extLst>
                </a:gridCol>
              </a:tblGrid>
              <a:tr h="1936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Lumen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Abstand in Meter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Abstrahlwinkel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6843244"/>
                  </a:ext>
                </a:extLst>
              </a:tr>
              <a:tr h="1428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350 lm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1,2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8270645"/>
                  </a:ext>
                </a:extLst>
              </a:tr>
            </a:tbl>
          </a:graphicData>
        </a:graphic>
      </p:graphicFrame>
      <p:graphicFrame>
        <p:nvGraphicFramePr>
          <p:cNvPr id="256023" name="Group 23">
            <a:extLst>
              <a:ext uri="{FF2B5EF4-FFF2-40B4-BE49-F238E27FC236}">
                <a16:creationId xmlns:a16="http://schemas.microsoft.com/office/drawing/2014/main" id="{D84FF78C-0A17-4649-9ACE-550F247FFF8E}"/>
              </a:ext>
            </a:extLst>
          </p:cNvPr>
          <p:cNvGraphicFramePr>
            <a:graphicFrameLocks noGrp="1"/>
          </p:cNvGraphicFramePr>
          <p:nvPr/>
        </p:nvGraphicFramePr>
        <p:xfrm>
          <a:off x="263525" y="4543425"/>
          <a:ext cx="4032250" cy="1255713"/>
        </p:xfrm>
        <a:graphic>
          <a:graphicData uri="http://schemas.openxmlformats.org/drawingml/2006/table">
            <a:tbl>
              <a:tblPr/>
              <a:tblGrid>
                <a:gridCol w="2663825">
                  <a:extLst>
                    <a:ext uri="{9D8B030D-6E8A-4147-A177-3AD203B41FA5}">
                      <a16:colId xmlns:a16="http://schemas.microsoft.com/office/drawing/2014/main" val="275666137"/>
                    </a:ext>
                  </a:extLst>
                </a:gridCol>
                <a:gridCol w="1368425">
                  <a:extLst>
                    <a:ext uri="{9D8B030D-6E8A-4147-A177-3AD203B41FA5}">
                      <a16:colId xmlns:a16="http://schemas.microsoft.com/office/drawing/2014/main" val="2555994571"/>
                    </a:ext>
                  </a:extLst>
                </a:gridCol>
              </a:tblGrid>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Candela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1203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9926825"/>
                  </a:ext>
                </a:extLst>
              </a:tr>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Beleuchtungsstärke lux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835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6951493"/>
                  </a:ext>
                </a:extLst>
              </a:tr>
              <a:tr h="3127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Durchmesser Fläche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76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2812996"/>
                  </a:ext>
                </a:extLst>
              </a:tr>
              <a:tr h="31432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Fläche in qm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0,45 qm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2476473"/>
                  </a:ext>
                </a:extLst>
              </a:tr>
            </a:tbl>
          </a:graphicData>
        </a:graphic>
      </p:graphicFrame>
      <p:sp>
        <p:nvSpPr>
          <p:cNvPr id="256040" name="AutoShape 40">
            <a:extLst>
              <a:ext uri="{FF2B5EF4-FFF2-40B4-BE49-F238E27FC236}">
                <a16:creationId xmlns:a16="http://schemas.microsoft.com/office/drawing/2014/main" id="{C3F23B4D-1891-4DE6-802B-68B8831FF431}"/>
              </a:ext>
            </a:extLst>
          </p:cNvPr>
          <p:cNvSpPr>
            <a:spLocks noChangeArrowheads="1"/>
          </p:cNvSpPr>
          <p:nvPr/>
        </p:nvSpPr>
        <p:spPr bwMode="auto">
          <a:xfrm>
            <a:off x="971600" y="1935163"/>
            <a:ext cx="2438400" cy="2286000"/>
          </a:xfrm>
          <a:prstGeom prst="flowChartExtra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6041" name="AutoShape 41">
            <a:extLst>
              <a:ext uri="{FF2B5EF4-FFF2-40B4-BE49-F238E27FC236}">
                <a16:creationId xmlns:a16="http://schemas.microsoft.com/office/drawing/2014/main" id="{6818B78B-B15F-4ADF-9C2E-67285BB1B782}"/>
              </a:ext>
            </a:extLst>
          </p:cNvPr>
          <p:cNvSpPr>
            <a:spLocks noChangeArrowheads="1"/>
          </p:cNvSpPr>
          <p:nvPr/>
        </p:nvSpPr>
        <p:spPr bwMode="auto">
          <a:xfrm>
            <a:off x="1485900" y="1676400"/>
            <a:ext cx="1439863" cy="2376488"/>
          </a:xfrm>
          <a:prstGeom prst="flowChartExtra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6042" name="Oval 42">
            <a:extLst>
              <a:ext uri="{FF2B5EF4-FFF2-40B4-BE49-F238E27FC236}">
                <a16:creationId xmlns:a16="http://schemas.microsoft.com/office/drawing/2014/main" id="{28F6A1DA-CD6C-4351-ACC2-E4004C458245}"/>
              </a:ext>
            </a:extLst>
          </p:cNvPr>
          <p:cNvSpPr>
            <a:spLocks noChangeArrowheads="1"/>
          </p:cNvSpPr>
          <p:nvPr/>
        </p:nvSpPr>
        <p:spPr bwMode="auto">
          <a:xfrm>
            <a:off x="1476375" y="3860800"/>
            <a:ext cx="1439863" cy="360363"/>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56043" name="Picture 43">
            <a:extLst>
              <a:ext uri="{FF2B5EF4-FFF2-40B4-BE49-F238E27FC236}">
                <a16:creationId xmlns:a16="http://schemas.microsoft.com/office/drawing/2014/main" id="{2641BD13-F6B2-4121-A408-9309BC3401B5}"/>
              </a:ext>
            </a:extLst>
          </p:cNvPr>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908175" y="1641475"/>
            <a:ext cx="554038" cy="563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56044" name="AutoShape 44">
            <a:extLst>
              <a:ext uri="{FF2B5EF4-FFF2-40B4-BE49-F238E27FC236}">
                <a16:creationId xmlns:a16="http://schemas.microsoft.com/office/drawing/2014/main" id="{795C9A2A-EA05-4EC8-83DB-A322AFA6365C}"/>
              </a:ext>
            </a:extLst>
          </p:cNvPr>
          <p:cNvCxnSpPr>
            <a:cxnSpLocks noChangeShapeType="1"/>
            <a:stCxn id="256041" idx="1"/>
            <a:endCxn id="256041" idx="1"/>
          </p:cNvCxnSpPr>
          <p:nvPr/>
        </p:nvCxnSpPr>
        <p:spPr bwMode="auto">
          <a:xfrm>
            <a:off x="1846263" y="2865438"/>
            <a:ext cx="0"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045" name="Arc 45">
            <a:extLst>
              <a:ext uri="{FF2B5EF4-FFF2-40B4-BE49-F238E27FC236}">
                <a16:creationId xmlns:a16="http://schemas.microsoft.com/office/drawing/2014/main" id="{02D536D2-4CD5-4521-A98D-1FD3050E5E2C}"/>
              </a:ext>
            </a:extLst>
          </p:cNvPr>
          <p:cNvSpPr>
            <a:spLocks/>
          </p:cNvSpPr>
          <p:nvPr/>
        </p:nvSpPr>
        <p:spPr bwMode="auto">
          <a:xfrm rot="2740388" flipV="1">
            <a:off x="2005807" y="2259806"/>
            <a:ext cx="360362" cy="358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40"/>
                                        </p:tgtEl>
                                        <p:attrNameLst>
                                          <p:attrName>style.visibility</p:attrName>
                                        </p:attrNameLst>
                                      </p:cBhvr>
                                      <p:to>
                                        <p:strVal val="visible"/>
                                      </p:to>
                                    </p:set>
                                    <p:animEffect transition="in" filter="dissolve">
                                      <p:cBhvr>
                                        <p:cTn id="7" dur="500"/>
                                        <p:tgtEl>
                                          <p:spTgt spid="256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d und lm">
            <a:extLst>
              <a:ext uri="{FF2B5EF4-FFF2-40B4-BE49-F238E27FC236}">
                <a16:creationId xmlns:a16="http://schemas.microsoft.com/office/drawing/2014/main" id="{F72412FA-EA9F-4CA3-BC93-7FCE8BAEAA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908050"/>
            <a:ext cx="7991475" cy="5770563"/>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a:extLst>
              <a:ext uri="{FF2B5EF4-FFF2-40B4-BE49-F238E27FC236}">
                <a16:creationId xmlns:a16="http://schemas.microsoft.com/office/drawing/2014/main" id="{0A80ED3A-4837-4985-B400-B523E81E630E}"/>
              </a:ext>
            </a:extLst>
          </p:cNvPr>
          <p:cNvSpPr txBox="1">
            <a:spLocks noChangeArrowheads="1"/>
          </p:cNvSpPr>
          <p:nvPr/>
        </p:nvSpPr>
        <p:spPr bwMode="auto">
          <a:xfrm>
            <a:off x="6294438" y="6272213"/>
            <a:ext cx="2303462"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latin typeface="Arial" panose="020B0604020202020204" pitchFamily="34" charset="0"/>
              </a:rPr>
              <a:t>Öffnungswinkel (°)</a:t>
            </a:r>
          </a:p>
        </p:txBody>
      </p:sp>
      <p:sp>
        <p:nvSpPr>
          <p:cNvPr id="100356" name="Text Box 4">
            <a:extLst>
              <a:ext uri="{FF2B5EF4-FFF2-40B4-BE49-F238E27FC236}">
                <a16:creationId xmlns:a16="http://schemas.microsoft.com/office/drawing/2014/main" id="{946C165A-857A-45EE-B482-3F7DF161EECD}"/>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Umrechnung lm in cd bei bestimmtem Winkel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Text Box 3">
            <a:extLst>
              <a:ext uri="{FF2B5EF4-FFF2-40B4-BE49-F238E27FC236}">
                <a16:creationId xmlns:a16="http://schemas.microsoft.com/office/drawing/2014/main" id="{30FC175A-FFE4-45BA-B895-E4709780E453}"/>
              </a:ext>
            </a:extLst>
          </p:cNvPr>
          <p:cNvSpPr txBox="1">
            <a:spLocks noChangeArrowheads="1"/>
          </p:cNvSpPr>
          <p:nvPr/>
        </p:nvSpPr>
        <p:spPr bwMode="auto">
          <a:xfrm>
            <a:off x="0" y="0"/>
            <a:ext cx="9144000" cy="946150"/>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Lumen und Candela bei Abstrahlwinkel – stimmen die Angaben?</a:t>
            </a:r>
          </a:p>
        </p:txBody>
      </p:sp>
      <p:pic>
        <p:nvPicPr>
          <p:cNvPr id="176132" name="Picture 4" descr="Hornbach Strahler">
            <a:extLst>
              <a:ext uri="{FF2B5EF4-FFF2-40B4-BE49-F238E27FC236}">
                <a16:creationId xmlns:a16="http://schemas.microsoft.com/office/drawing/2014/main" id="{0072AB11-97D7-47E5-B681-BBC376EC27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550" y="981075"/>
            <a:ext cx="7488238" cy="4254500"/>
          </a:xfrm>
          <a:prstGeom prst="rect">
            <a:avLst/>
          </a:prstGeom>
          <a:noFill/>
          <a:extLst>
            <a:ext uri="{909E8E84-426E-40DD-AFC4-6F175D3DCCD1}">
              <a14:hiddenFill xmlns:a14="http://schemas.microsoft.com/office/drawing/2010/main">
                <a:solidFill>
                  <a:srgbClr val="FFFFFF"/>
                </a:solidFill>
              </a14:hiddenFill>
            </a:ext>
          </a:extLst>
        </p:spPr>
      </p:pic>
      <p:sp>
        <p:nvSpPr>
          <p:cNvPr id="176133" name="Text Box 5">
            <a:extLst>
              <a:ext uri="{FF2B5EF4-FFF2-40B4-BE49-F238E27FC236}">
                <a16:creationId xmlns:a16="http://schemas.microsoft.com/office/drawing/2014/main" id="{58E7CED6-595E-4B34-89A3-CAC78CF11C69}"/>
              </a:ext>
            </a:extLst>
          </p:cNvPr>
          <p:cNvSpPr txBox="1">
            <a:spLocks noChangeArrowheads="1"/>
          </p:cNvSpPr>
          <p:nvPr/>
        </p:nvSpPr>
        <p:spPr bwMode="auto">
          <a:xfrm>
            <a:off x="0" y="5229225"/>
            <a:ext cx="9144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Hornbach Angebot eines guten LED-Strahlers, Lumen sind OK,  5 Jahre Garantie !, aber:</a:t>
            </a:r>
            <a:br>
              <a:rPr lang="de-DE" altLang="de-DE" sz="1800"/>
            </a:br>
            <a:r>
              <a:rPr lang="de-DE" altLang="de-DE" sz="1800"/>
              <a:t>Referenz 60 Watt übertrieben,</a:t>
            </a:r>
            <a:br>
              <a:rPr lang="de-DE" altLang="de-DE" sz="1800"/>
            </a:br>
            <a:r>
              <a:rPr lang="de-DE" altLang="de-DE" sz="1800"/>
              <a:t>Messungen ergeben tatsächlich nur </a:t>
            </a:r>
            <a:r>
              <a:rPr lang="de-DE" altLang="de-DE" sz="1800" b="1"/>
              <a:t>400 cd</a:t>
            </a:r>
            <a:r>
              <a:rPr lang="de-DE" altLang="de-DE" sz="1800"/>
              <a:t> statt theoretisch </a:t>
            </a:r>
            <a:r>
              <a:rPr lang="de-DE" altLang="de-DE" sz="1800" b="1"/>
              <a:t>1000 cd</a:t>
            </a:r>
            <a:r>
              <a:rPr lang="de-DE" altLang="de-DE" sz="1800"/>
              <a:t>, </a:t>
            </a:r>
            <a:br>
              <a:rPr lang="de-DE" altLang="de-DE" sz="1800"/>
            </a:br>
            <a:r>
              <a:rPr lang="de-DE" altLang="de-DE" sz="1800"/>
              <a:t>Grund:  wenig abgegrenzter Winkelbereich, Angabe der </a:t>
            </a:r>
            <a:r>
              <a:rPr lang="de-DE" altLang="de-DE" sz="1800" b="1">
                <a:solidFill>
                  <a:srgbClr val="CC3300"/>
                </a:solidFill>
              </a:rPr>
              <a:t>lm</a:t>
            </a:r>
            <a:r>
              <a:rPr lang="de-DE" altLang="de-DE" sz="1800">
                <a:solidFill>
                  <a:schemeClr val="folHlink"/>
                </a:solidFill>
              </a:rPr>
              <a:t> </a:t>
            </a:r>
            <a:r>
              <a:rPr lang="de-DE" altLang="de-DE" sz="1800"/>
              <a:t>innerhalb 90° fehlt noch</a:t>
            </a:r>
          </a:p>
        </p:txBody>
      </p:sp>
      <p:sp>
        <p:nvSpPr>
          <p:cNvPr id="176134" name="Text Box 6">
            <a:extLst>
              <a:ext uri="{FF2B5EF4-FFF2-40B4-BE49-F238E27FC236}">
                <a16:creationId xmlns:a16="http://schemas.microsoft.com/office/drawing/2014/main" id="{47AEBF19-ABAB-409F-929A-25384DA39D92}"/>
              </a:ext>
            </a:extLst>
          </p:cNvPr>
          <p:cNvSpPr txBox="1">
            <a:spLocks noChangeArrowheads="1"/>
          </p:cNvSpPr>
          <p:nvPr/>
        </p:nvSpPr>
        <p:spPr bwMode="auto">
          <a:xfrm rot="-598180">
            <a:off x="7885113" y="620713"/>
            <a:ext cx="1079500" cy="8223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a:t>7,95 Euro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3F1A6ADF-B823-4A28-BC27-1602426A4AE2}"/>
              </a:ext>
            </a:extLst>
          </p:cNvPr>
          <p:cNvSpPr txBox="1">
            <a:spLocks noChangeArrowheads="1"/>
          </p:cNvSpPr>
          <p:nvPr/>
        </p:nvSpPr>
        <p:spPr bwMode="auto">
          <a:xfrm>
            <a:off x="0" y="0"/>
            <a:ext cx="9144000" cy="946150"/>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Lumen und Candela bei Abstrahlwinkel – stimmen die Angaben?</a:t>
            </a:r>
          </a:p>
        </p:txBody>
      </p:sp>
      <p:pic>
        <p:nvPicPr>
          <p:cNvPr id="203782" name="Picture 6" descr="ScanImage001">
            <a:extLst>
              <a:ext uri="{FF2B5EF4-FFF2-40B4-BE49-F238E27FC236}">
                <a16:creationId xmlns:a16="http://schemas.microsoft.com/office/drawing/2014/main" id="{29335311-6B9A-4D6E-BFF9-1B4A03E00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908050"/>
            <a:ext cx="7056437" cy="4929188"/>
          </a:xfrm>
          <a:prstGeom prst="rect">
            <a:avLst/>
          </a:prstGeom>
          <a:noFill/>
          <a:extLst>
            <a:ext uri="{909E8E84-426E-40DD-AFC4-6F175D3DCCD1}">
              <a14:hiddenFill xmlns:a14="http://schemas.microsoft.com/office/drawing/2010/main">
                <a:solidFill>
                  <a:srgbClr val="FFFFFF"/>
                </a:solidFill>
              </a14:hiddenFill>
            </a:ext>
          </a:extLst>
        </p:spPr>
      </p:pic>
      <p:sp>
        <p:nvSpPr>
          <p:cNvPr id="203783" name="Text Box 7">
            <a:extLst>
              <a:ext uri="{FF2B5EF4-FFF2-40B4-BE49-F238E27FC236}">
                <a16:creationId xmlns:a16="http://schemas.microsoft.com/office/drawing/2014/main" id="{C64AD4F5-1B52-42F0-8532-4825C54B9B69}"/>
              </a:ext>
            </a:extLst>
          </p:cNvPr>
          <p:cNvSpPr txBox="1">
            <a:spLocks noChangeArrowheads="1"/>
          </p:cNvSpPr>
          <p:nvPr/>
        </p:nvSpPr>
        <p:spPr bwMode="auto">
          <a:xfrm>
            <a:off x="179388" y="5949950"/>
            <a:ext cx="87852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b="1"/>
              <a:t>Nachmessung bestätigt weitgehend die Richtigkeit der Angaben.</a:t>
            </a:r>
          </a:p>
          <a:p>
            <a:pPr>
              <a:spcBef>
                <a:spcPct val="50000"/>
              </a:spcBef>
            </a:pPr>
            <a:r>
              <a:rPr lang="de-DE" altLang="de-DE" sz="1800" b="1"/>
              <a:t>Optimales Lese-und Arbeitslicht in 1m Entfernung  –  800 lux gemessen !</a:t>
            </a:r>
          </a:p>
        </p:txBody>
      </p:sp>
      <p:sp>
        <p:nvSpPr>
          <p:cNvPr id="203784" name="Text Box 8">
            <a:extLst>
              <a:ext uri="{FF2B5EF4-FFF2-40B4-BE49-F238E27FC236}">
                <a16:creationId xmlns:a16="http://schemas.microsoft.com/office/drawing/2014/main" id="{0B3D5F23-B917-40AA-A78F-76C3A7A67627}"/>
              </a:ext>
            </a:extLst>
          </p:cNvPr>
          <p:cNvSpPr txBox="1">
            <a:spLocks noChangeArrowheads="1"/>
          </p:cNvSpPr>
          <p:nvPr/>
        </p:nvSpPr>
        <p:spPr bwMode="auto">
          <a:xfrm>
            <a:off x="7380288" y="1989138"/>
            <a:ext cx="1655762"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Alle vorgeschrie-benen Angaben auf der Packung</a:t>
            </a:r>
          </a:p>
          <a:p>
            <a:pPr algn="l">
              <a:spcBef>
                <a:spcPct val="50000"/>
              </a:spcBef>
            </a:pPr>
            <a:endParaRPr lang="de-DE" altLang="de-DE" sz="1800"/>
          </a:p>
          <a:p>
            <a:pPr algn="l">
              <a:spcBef>
                <a:spcPct val="50000"/>
              </a:spcBef>
            </a:pPr>
            <a:r>
              <a:rPr lang="de-DE" altLang="de-DE" sz="1800"/>
              <a:t>5 Jahre Garantie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a:extLst>
              <a:ext uri="{FF2B5EF4-FFF2-40B4-BE49-F238E27FC236}">
                <a16:creationId xmlns:a16="http://schemas.microsoft.com/office/drawing/2014/main" id="{FFE55693-7C44-418C-ABD0-E1C41DCAC786}"/>
              </a:ext>
            </a:extLst>
          </p:cNvPr>
          <p:cNvSpPr txBox="1">
            <a:spLocks noChangeArrowheads="1"/>
          </p:cNvSpPr>
          <p:nvPr/>
        </p:nvSpPr>
        <p:spPr bwMode="auto">
          <a:xfrm>
            <a:off x="539750" y="908050"/>
            <a:ext cx="76327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t>Beispiel</a:t>
            </a:r>
          </a:p>
          <a:p>
            <a:pPr algn="l" eaLnBrk="0" hangingPunct="0">
              <a:spcBef>
                <a:spcPct val="50000"/>
              </a:spcBef>
            </a:pPr>
            <a:r>
              <a:rPr lang="de-DE" altLang="de-DE" sz="1800"/>
              <a:t>Ersatz einer vorhandenen Niedervolt- Halogenlampe mit 35 Watt und </a:t>
            </a:r>
            <a:br>
              <a:rPr lang="de-DE" altLang="de-DE" sz="1800"/>
            </a:br>
            <a:r>
              <a:rPr lang="de-DE" altLang="de-DE" sz="1800"/>
              <a:t>35 ° Abstrahlwinkel durch LED :</a:t>
            </a:r>
          </a:p>
        </p:txBody>
      </p:sp>
      <p:sp>
        <p:nvSpPr>
          <p:cNvPr id="251907" name="Text Box 3">
            <a:extLst>
              <a:ext uri="{FF2B5EF4-FFF2-40B4-BE49-F238E27FC236}">
                <a16:creationId xmlns:a16="http://schemas.microsoft.com/office/drawing/2014/main" id="{4C48E139-7D1F-40A2-B506-5651DB24439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Einfache Abschätzung für Spotlampen</a:t>
            </a:r>
          </a:p>
        </p:txBody>
      </p:sp>
      <p:sp>
        <p:nvSpPr>
          <p:cNvPr id="251908" name="AutoShape 4">
            <a:extLst>
              <a:ext uri="{FF2B5EF4-FFF2-40B4-BE49-F238E27FC236}">
                <a16:creationId xmlns:a16="http://schemas.microsoft.com/office/drawing/2014/main" id="{9C8E4862-3AD8-4AAB-80D9-834EFAFC0801}"/>
              </a:ext>
            </a:extLst>
          </p:cNvPr>
          <p:cNvSpPr>
            <a:spLocks noChangeArrowheads="1"/>
          </p:cNvSpPr>
          <p:nvPr/>
        </p:nvSpPr>
        <p:spPr bwMode="auto">
          <a:xfrm>
            <a:off x="4067175" y="2349500"/>
            <a:ext cx="865188" cy="287338"/>
          </a:xfrm>
          <a:prstGeom prst="rightArrow">
            <a:avLst>
              <a:gd name="adj1" fmla="val 50000"/>
              <a:gd name="adj2" fmla="val 75276"/>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1909" name="Text Box 5">
            <a:extLst>
              <a:ext uri="{FF2B5EF4-FFF2-40B4-BE49-F238E27FC236}">
                <a16:creationId xmlns:a16="http://schemas.microsoft.com/office/drawing/2014/main" id="{7E51620A-E9F9-48E0-977F-8D119782EAC0}"/>
              </a:ext>
            </a:extLst>
          </p:cNvPr>
          <p:cNvSpPr txBox="1">
            <a:spLocks noChangeArrowheads="1"/>
          </p:cNvSpPr>
          <p:nvPr/>
        </p:nvSpPr>
        <p:spPr bwMode="auto">
          <a:xfrm>
            <a:off x="468313" y="3357563"/>
            <a:ext cx="8315325" cy="298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eaLnBrk="0" hangingPunct="0">
              <a:spcBef>
                <a:spcPts val="1125"/>
              </a:spcBef>
              <a:buClr>
                <a:srgbClr val="000000"/>
              </a:buClr>
              <a:buSzPct val="45000"/>
              <a:buFont typeface="StarSymbol" charset="0"/>
              <a:buChar char="●"/>
            </a:pPr>
            <a:r>
              <a:rPr lang="de-DE" altLang="de-DE" sz="1800">
                <a:solidFill>
                  <a:srgbClr val="000000"/>
                </a:solidFill>
                <a:latin typeface="Arial" panose="020B0604020202020204" pitchFamily="34" charset="0"/>
              </a:rPr>
              <a:t> LED mit gleichem Abstrahlwinkel wählen </a:t>
            </a:r>
          </a:p>
          <a:p>
            <a:pPr eaLnBrk="0" hangingPunct="0">
              <a:spcBef>
                <a:spcPts val="1125"/>
              </a:spcBef>
              <a:buClr>
                <a:srgbClr val="000000"/>
              </a:buClr>
              <a:buSzPct val="45000"/>
              <a:buFont typeface="StarSymbol" charset="0"/>
              <a:buChar char="●"/>
            </a:pPr>
            <a:r>
              <a:rPr lang="de-DE" altLang="de-DE" sz="1800">
                <a:solidFill>
                  <a:srgbClr val="000000"/>
                </a:solidFill>
                <a:latin typeface="Arial" panose="020B0604020202020204" pitchFamily="34" charset="0"/>
              </a:rPr>
              <a:t> LED wählen für Schlafzimmer 		    mit ca. </a:t>
            </a:r>
            <a:r>
              <a:rPr lang="de-DE" altLang="de-DE" sz="1800" b="1">
                <a:solidFill>
                  <a:srgbClr val="CC3300"/>
                </a:solidFill>
                <a:effectLst>
                  <a:outerShdw blurRad="38100" dist="38100" dir="2700000" algn="tl">
                    <a:srgbClr val="000000"/>
                  </a:outerShdw>
                </a:effectLst>
                <a:latin typeface="Arial" panose="020B0604020202020204" pitchFamily="34" charset="0"/>
              </a:rPr>
              <a:t>3000</a:t>
            </a:r>
            <a:r>
              <a:rPr lang="de-DE" altLang="de-DE" sz="1800">
                <a:solidFill>
                  <a:srgbClr val="FF6600"/>
                </a:solidFill>
                <a:latin typeface="Arial" panose="020B0604020202020204" pitchFamily="34" charset="0"/>
              </a:rPr>
              <a:t> </a:t>
            </a:r>
            <a:r>
              <a:rPr lang="de-DE" altLang="de-DE" sz="1800">
                <a:solidFill>
                  <a:srgbClr val="000000"/>
                </a:solidFill>
                <a:latin typeface="Arial" panose="020B0604020202020204" pitchFamily="34" charset="0"/>
              </a:rPr>
              <a:t>K „Warmton“,			 			 für Arbeitstisch-Lampe 	    mit ca. </a:t>
            </a:r>
            <a:r>
              <a:rPr lang="de-DE" altLang="de-DE" sz="1800" b="1">
                <a:solidFill>
                  <a:schemeClr val="bg1"/>
                </a:solidFill>
                <a:effectLst>
                  <a:outerShdw blurRad="38100" dist="38100" dir="2700000" algn="tl">
                    <a:srgbClr val="000000"/>
                  </a:outerShdw>
                </a:effectLst>
                <a:latin typeface="Arial" panose="020B0604020202020204" pitchFamily="34" charset="0"/>
              </a:rPr>
              <a:t>4500</a:t>
            </a:r>
            <a:r>
              <a:rPr lang="de-DE" altLang="de-DE" sz="1800">
                <a:solidFill>
                  <a:srgbClr val="000000"/>
                </a:solidFill>
                <a:latin typeface="Arial" panose="020B0604020202020204" pitchFamily="34" charset="0"/>
              </a:rPr>
              <a:t> K „Neutralweiß“ oder  									    mit ca. </a:t>
            </a:r>
            <a:r>
              <a:rPr lang="de-DE" altLang="de-DE" sz="1800" b="1">
                <a:solidFill>
                  <a:srgbClr val="66FFFF"/>
                </a:solidFill>
                <a:effectLst>
                  <a:outerShdw blurRad="38100" dist="38100" dir="2700000" algn="tl">
                    <a:srgbClr val="000000"/>
                  </a:outerShdw>
                </a:effectLst>
                <a:latin typeface="Arial" panose="020B0604020202020204" pitchFamily="34" charset="0"/>
              </a:rPr>
              <a:t>6000</a:t>
            </a:r>
            <a:r>
              <a:rPr lang="de-DE" altLang="de-DE" sz="1800">
                <a:solidFill>
                  <a:srgbClr val="000000"/>
                </a:solidFill>
                <a:latin typeface="Arial" panose="020B0604020202020204" pitchFamily="34" charset="0"/>
              </a:rPr>
              <a:t> K „Kaltweiß“ </a:t>
            </a:r>
          </a:p>
          <a:p>
            <a:pPr eaLnBrk="0" hangingPunct="0">
              <a:spcBef>
                <a:spcPts val="1125"/>
              </a:spcBef>
              <a:buClr>
                <a:srgbClr val="000000"/>
              </a:buClr>
              <a:buSzPct val="45000"/>
              <a:buFont typeface="StarSymbol" charset="0"/>
              <a:buChar char="●"/>
            </a:pPr>
            <a:r>
              <a:rPr lang="de-DE" altLang="de-DE" sz="1800">
                <a:solidFill>
                  <a:srgbClr val="000000"/>
                </a:solidFill>
                <a:latin typeface="Arial" panose="020B0604020202020204" pitchFamily="34" charset="0"/>
              </a:rPr>
              <a:t> Lumen der Halogenlampe sind zwar ca. 600 lm, jedoch hat sie Reflektor- und      Front-Glasverluste. Daher sind bei der LED nur ca. 350 lm notwendig ! </a:t>
            </a:r>
          </a:p>
          <a:p>
            <a:pPr eaLnBrk="0" hangingPunct="0">
              <a:spcBef>
                <a:spcPts val="1125"/>
              </a:spcBef>
              <a:buClr>
                <a:srgbClr val="000000"/>
              </a:buClr>
              <a:buSzPct val="45000"/>
              <a:buFont typeface="StarSymbol" charset="0"/>
              <a:buNone/>
            </a:pPr>
            <a:endParaRPr lang="de-DE" altLang="de-DE" sz="800">
              <a:solidFill>
                <a:srgbClr val="000000"/>
              </a:solidFill>
              <a:latin typeface="Arial" panose="020B0604020202020204" pitchFamily="34" charset="0"/>
            </a:endParaRPr>
          </a:p>
          <a:p>
            <a:pPr eaLnBrk="0" hangingPunct="0">
              <a:spcBef>
                <a:spcPts val="1125"/>
              </a:spcBef>
              <a:buClr>
                <a:srgbClr val="000000"/>
              </a:buClr>
              <a:buSzPct val="45000"/>
              <a:buFont typeface="StarSymbol" charset="0"/>
              <a:buChar char="●"/>
            </a:pPr>
            <a:r>
              <a:rPr lang="de-DE" altLang="de-DE" sz="1800">
                <a:solidFill>
                  <a:srgbClr val="000000"/>
                </a:solidFill>
                <a:latin typeface="Arial" panose="020B0604020202020204" pitchFamily="34" charset="0"/>
              </a:rPr>
              <a:t> Trafo ausprobieren, ob er mit der LED richtig funktioniert, 					   sonst ggf. passenden kaufen.</a:t>
            </a:r>
          </a:p>
        </p:txBody>
      </p:sp>
      <p:pic>
        <p:nvPicPr>
          <p:cNvPr id="251910" name="Picture 6" descr="Halog Strahler">
            <a:extLst>
              <a:ext uri="{FF2B5EF4-FFF2-40B4-BE49-F238E27FC236}">
                <a16:creationId xmlns:a16="http://schemas.microsoft.com/office/drawing/2014/main" id="{23BB0A66-3707-4F6B-9C17-188EB089EE44}"/>
              </a:ext>
            </a:extLst>
          </p:cNvPr>
          <p:cNvPicPr>
            <a:picLocks noChangeAspect="1" noChangeArrowheads="1"/>
          </p:cNvPicPr>
          <p:nvPr/>
        </p:nvPicPr>
        <p:blipFill>
          <a:blip r:embed="rId2" cstate="email">
            <a:lum bright="6000" contrast="24000"/>
            <a:extLst>
              <a:ext uri="{28A0092B-C50C-407E-A947-70E740481C1C}">
                <a14:useLocalDpi xmlns:a14="http://schemas.microsoft.com/office/drawing/2010/main"/>
              </a:ext>
            </a:extLst>
          </a:blip>
          <a:srcRect/>
          <a:stretch>
            <a:fillRect/>
          </a:stretch>
        </p:blipFill>
        <p:spPr bwMode="auto">
          <a:xfrm>
            <a:off x="2043113" y="1989138"/>
            <a:ext cx="1198562" cy="1365250"/>
          </a:xfrm>
          <a:prstGeom prst="rect">
            <a:avLst/>
          </a:prstGeom>
          <a:noFill/>
          <a:extLst>
            <a:ext uri="{909E8E84-426E-40DD-AFC4-6F175D3DCCD1}">
              <a14:hiddenFill xmlns:a14="http://schemas.microsoft.com/office/drawing/2010/main">
                <a:solidFill>
                  <a:srgbClr val="FFFFFF"/>
                </a:solidFill>
              </a14:hiddenFill>
            </a:ext>
          </a:extLst>
        </p:spPr>
      </p:pic>
      <p:pic>
        <p:nvPicPr>
          <p:cNvPr id="251911" name="Picture 7" descr="LED Spot 12V">
            <a:extLst>
              <a:ext uri="{FF2B5EF4-FFF2-40B4-BE49-F238E27FC236}">
                <a16:creationId xmlns:a16="http://schemas.microsoft.com/office/drawing/2014/main" id="{B71DFAF8-DB7C-4A72-9E76-F5CB21EAB0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363" y="1916113"/>
            <a:ext cx="1403350" cy="1441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Panorama">
            <a:extLst>
              <a:ext uri="{FF2B5EF4-FFF2-40B4-BE49-F238E27FC236}">
                <a16:creationId xmlns:a16="http://schemas.microsoft.com/office/drawing/2014/main" id="{9445D597-3B9A-4976-A05F-C73ECC8677B3}"/>
              </a:ext>
            </a:extLst>
          </p:cNvPr>
          <p:cNvPicPr>
            <a:picLocks noChangeAspect="1" noChangeArrowheads="1"/>
          </p:cNvPicPr>
          <p:nvPr/>
        </p:nvPicPr>
        <p:blipFill>
          <a:blip r:embed="rId2" cstate="email">
            <a:lum bright="-6000" contrast="24000"/>
            <a:extLst>
              <a:ext uri="{28A0092B-C50C-407E-A947-70E740481C1C}">
                <a14:useLocalDpi xmlns:a14="http://schemas.microsoft.com/office/drawing/2010/main"/>
              </a:ext>
            </a:extLst>
          </a:blip>
          <a:srcRect/>
          <a:stretch>
            <a:fillRect/>
          </a:stretch>
        </p:blipFill>
        <p:spPr bwMode="auto">
          <a:xfrm>
            <a:off x="107950" y="3284538"/>
            <a:ext cx="8894763" cy="3030537"/>
          </a:xfrm>
          <a:prstGeom prst="rect">
            <a:avLst/>
          </a:prstGeom>
          <a:noFill/>
          <a:extLst>
            <a:ext uri="{909E8E84-426E-40DD-AFC4-6F175D3DCCD1}">
              <a14:hiddenFill xmlns:a14="http://schemas.microsoft.com/office/drawing/2010/main">
                <a:solidFill>
                  <a:srgbClr val="FFFFFF"/>
                </a:solidFill>
              </a14:hiddenFill>
            </a:ext>
          </a:extLst>
        </p:spPr>
      </p:pic>
      <p:pic>
        <p:nvPicPr>
          <p:cNvPr id="110599" name="Picture 7" descr="IMG_3744">
            <a:extLst>
              <a:ext uri="{FF2B5EF4-FFF2-40B4-BE49-F238E27FC236}">
                <a16:creationId xmlns:a16="http://schemas.microsoft.com/office/drawing/2014/main" id="{80168F92-BD38-4C95-B7A4-63EFC8131903}"/>
              </a:ext>
            </a:extLst>
          </p:cNvPr>
          <p:cNvPicPr>
            <a:picLocks noChangeAspect="1" noChangeArrowheads="1"/>
          </p:cNvPicPr>
          <p:nvPr/>
        </p:nvPicPr>
        <p:blipFill>
          <a:blip r:embed="rId3" cstate="email">
            <a:lum contrast="48000"/>
            <a:extLst>
              <a:ext uri="{28A0092B-C50C-407E-A947-70E740481C1C}">
                <a14:useLocalDpi xmlns:a14="http://schemas.microsoft.com/office/drawing/2010/main"/>
              </a:ext>
            </a:extLst>
          </a:blip>
          <a:srcRect/>
          <a:stretch>
            <a:fillRect/>
          </a:stretch>
        </p:blipFill>
        <p:spPr bwMode="auto">
          <a:xfrm>
            <a:off x="4787900" y="1052513"/>
            <a:ext cx="4176713" cy="1658937"/>
          </a:xfrm>
          <a:prstGeom prst="rect">
            <a:avLst/>
          </a:prstGeom>
          <a:noFill/>
          <a:extLst>
            <a:ext uri="{909E8E84-426E-40DD-AFC4-6F175D3DCCD1}">
              <a14:hiddenFill xmlns:a14="http://schemas.microsoft.com/office/drawing/2010/main">
                <a:solidFill>
                  <a:srgbClr val="FFFFFF"/>
                </a:solidFill>
              </a14:hiddenFill>
            </a:ext>
          </a:extLst>
        </p:spPr>
      </p:pic>
      <p:pic>
        <p:nvPicPr>
          <p:cNvPr id="110610" name="Picture 18" descr="SonneklHim_red ">
            <a:extLst>
              <a:ext uri="{FF2B5EF4-FFF2-40B4-BE49-F238E27FC236}">
                <a16:creationId xmlns:a16="http://schemas.microsoft.com/office/drawing/2014/main" id="{5AA15DFB-F199-4351-A791-F4C0370A2EC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1052513"/>
            <a:ext cx="871537" cy="2087562"/>
          </a:xfrm>
          <a:prstGeom prst="rect">
            <a:avLst/>
          </a:prstGeom>
          <a:noFill/>
          <a:extLst>
            <a:ext uri="{909E8E84-426E-40DD-AFC4-6F175D3DCCD1}">
              <a14:hiddenFill xmlns:a14="http://schemas.microsoft.com/office/drawing/2010/main">
                <a:solidFill>
                  <a:srgbClr val="FFFFFF"/>
                </a:solidFill>
              </a14:hiddenFill>
            </a:ext>
          </a:extLst>
        </p:spPr>
      </p:pic>
      <p:sp>
        <p:nvSpPr>
          <p:cNvPr id="110597" name="AutoShape 5">
            <a:extLst>
              <a:ext uri="{FF2B5EF4-FFF2-40B4-BE49-F238E27FC236}">
                <a16:creationId xmlns:a16="http://schemas.microsoft.com/office/drawing/2014/main" id="{DD0C580D-F555-4BF6-979A-DD92B5E5A538}"/>
              </a:ext>
            </a:extLst>
          </p:cNvPr>
          <p:cNvSpPr>
            <a:spLocks noChangeArrowheads="1"/>
          </p:cNvSpPr>
          <p:nvPr/>
        </p:nvSpPr>
        <p:spPr bwMode="auto">
          <a:xfrm rot="-1039853">
            <a:off x="179388" y="2708275"/>
            <a:ext cx="936625" cy="936625"/>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10616" name="Group 24">
            <a:extLst>
              <a:ext uri="{FF2B5EF4-FFF2-40B4-BE49-F238E27FC236}">
                <a16:creationId xmlns:a16="http://schemas.microsoft.com/office/drawing/2014/main" id="{BAA75176-CDBD-41E7-A5C1-F831BEF612BD}"/>
              </a:ext>
            </a:extLst>
          </p:cNvPr>
          <p:cNvGrpSpPr>
            <a:grpSpLocks/>
          </p:cNvGrpSpPr>
          <p:nvPr/>
        </p:nvGrpSpPr>
        <p:grpSpPr bwMode="auto">
          <a:xfrm>
            <a:off x="1042988" y="606425"/>
            <a:ext cx="2209800" cy="2700338"/>
            <a:chOff x="657" y="382"/>
            <a:chExt cx="1392" cy="1701"/>
          </a:xfrm>
        </p:grpSpPr>
        <p:pic>
          <p:nvPicPr>
            <p:cNvPr id="110604" name="Picture 12" descr="http://www.alpuna.de/images/product_images/popup_images/122_0.jpg">
              <a:extLst>
                <a:ext uri="{FF2B5EF4-FFF2-40B4-BE49-F238E27FC236}">
                  <a16:creationId xmlns:a16="http://schemas.microsoft.com/office/drawing/2014/main" id="{70529DA5-681E-4688-A00B-6EC89EC931A6}"/>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845955" flipH="1">
              <a:off x="444" y="1103"/>
              <a:ext cx="1193" cy="767"/>
            </a:xfrm>
            <a:prstGeom prst="rect">
              <a:avLst/>
            </a:prstGeom>
            <a:noFill/>
            <a:extLst>
              <a:ext uri="{909E8E84-426E-40DD-AFC4-6F175D3DCCD1}">
                <a14:hiddenFill xmlns:a14="http://schemas.microsoft.com/office/drawing/2010/main">
                  <a:solidFill>
                    <a:srgbClr val="FFFFFF"/>
                  </a:solidFill>
                </a14:hiddenFill>
              </a:ext>
            </a:extLst>
          </p:spPr>
        </p:pic>
        <p:pic>
          <p:nvPicPr>
            <p:cNvPr id="110611" name="Picture 19" descr="Auge">
              <a:extLst>
                <a:ext uri="{FF2B5EF4-FFF2-40B4-BE49-F238E27FC236}">
                  <a16:creationId xmlns:a16="http://schemas.microsoft.com/office/drawing/2014/main" id="{82C9319A-97A4-4ACD-BC3A-A511D7146DE7}"/>
                </a:ext>
              </a:extLst>
            </p:cNvPr>
            <p:cNvPicPr>
              <a:picLocks noChangeAspect="1" noChangeArrowheads="1"/>
            </p:cNvPicPr>
            <p:nvPr/>
          </p:nvPicPr>
          <p:blipFill>
            <a:blip r:embed="rId6">
              <a:lum bright="18000" contrast="18000"/>
              <a:extLst>
                <a:ext uri="{28A0092B-C50C-407E-A947-70E740481C1C}">
                  <a14:useLocalDpi xmlns:a14="http://schemas.microsoft.com/office/drawing/2010/main"/>
                </a:ext>
              </a:extLst>
            </a:blip>
            <a:srcRect/>
            <a:stretch>
              <a:fillRect/>
            </a:stretch>
          </p:blipFill>
          <p:spPr bwMode="auto">
            <a:xfrm rot="-2729825">
              <a:off x="1369" y="473"/>
              <a:ext cx="771" cy="589"/>
            </a:xfrm>
            <a:prstGeom prst="rect">
              <a:avLst/>
            </a:prstGeom>
            <a:noFill/>
            <a:extLst>
              <a:ext uri="{909E8E84-426E-40DD-AFC4-6F175D3DCCD1}">
                <a14:hiddenFill xmlns:a14="http://schemas.microsoft.com/office/drawing/2010/main">
                  <a:solidFill>
                    <a:srgbClr val="FFFFFF"/>
                  </a:solidFill>
                </a14:hiddenFill>
              </a:ext>
            </a:extLst>
          </p:spPr>
        </p:pic>
      </p:grpSp>
      <p:sp>
        <p:nvSpPr>
          <p:cNvPr id="110614" name="Text Box 22">
            <a:extLst>
              <a:ext uri="{FF2B5EF4-FFF2-40B4-BE49-F238E27FC236}">
                <a16:creationId xmlns:a16="http://schemas.microsoft.com/office/drawing/2014/main" id="{25C7C771-10EC-476E-9691-0FF72830E14B}"/>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Spektrum des Sonnenlichts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0599"/>
                                        </p:tgtEl>
                                        <p:attrNameLst>
                                          <p:attrName>style.visibility</p:attrName>
                                        </p:attrNameLst>
                                      </p:cBhvr>
                                      <p:to>
                                        <p:strVal val="visible"/>
                                      </p:to>
                                    </p:set>
                                    <p:animEffect transition="in" filter="dissolve">
                                      <p:cBhvr>
                                        <p:cTn id="7" dur="500"/>
                                        <p:tgtEl>
                                          <p:spTgt spid="1105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10616"/>
                                        </p:tgtEl>
                                        <p:attrNameLst>
                                          <p:attrName>style.visibility</p:attrName>
                                        </p:attrNameLst>
                                      </p:cBhvr>
                                      <p:to>
                                        <p:strVal val="visible"/>
                                      </p:to>
                                    </p:set>
                                    <p:animEffect transition="in" filter="box(out)">
                                      <p:cBhvr>
                                        <p:cTn id="12" dur="500"/>
                                        <p:tgtEl>
                                          <p:spTgt spid="110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10610"/>
                                        </p:tgtEl>
                                        <p:attrNameLst>
                                          <p:attrName>style.visibility</p:attrName>
                                        </p:attrNameLst>
                                      </p:cBhvr>
                                      <p:to>
                                        <p:strVal val="visible"/>
                                      </p:to>
                                    </p:set>
                                    <p:animEffect transition="in" filter="box(out)">
                                      <p:cBhvr>
                                        <p:cTn id="17" dur="500"/>
                                        <p:tgtEl>
                                          <p:spTgt spid="110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AutoShape 4" descr="viewer">
            <a:extLst>
              <a:ext uri="{FF2B5EF4-FFF2-40B4-BE49-F238E27FC236}">
                <a16:creationId xmlns:a16="http://schemas.microsoft.com/office/drawing/2014/main" id="{C2FC1F3F-BCCB-4640-B2D8-06479600169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105480" name="Text Box 8">
            <a:extLst>
              <a:ext uri="{FF2B5EF4-FFF2-40B4-BE49-F238E27FC236}">
                <a16:creationId xmlns:a16="http://schemas.microsoft.com/office/drawing/2014/main" id="{066D4B96-B4BA-4BBC-894E-E187FCC62A5B}"/>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Stimmen alle Angaben?</a:t>
            </a:r>
          </a:p>
        </p:txBody>
      </p:sp>
      <p:pic>
        <p:nvPicPr>
          <p:cNvPr id="105481" name="Picture 9" descr="Hornbach Kerze">
            <a:extLst>
              <a:ext uri="{FF2B5EF4-FFF2-40B4-BE49-F238E27FC236}">
                <a16:creationId xmlns:a16="http://schemas.microsoft.com/office/drawing/2014/main" id="{D7500052-93E2-4AF1-B46E-298BB6127E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 y="692150"/>
            <a:ext cx="5546725" cy="5832475"/>
          </a:xfrm>
          <a:prstGeom prst="rect">
            <a:avLst/>
          </a:prstGeom>
          <a:noFill/>
          <a:extLst>
            <a:ext uri="{909E8E84-426E-40DD-AFC4-6F175D3DCCD1}">
              <a14:hiddenFill xmlns:a14="http://schemas.microsoft.com/office/drawing/2010/main">
                <a:solidFill>
                  <a:srgbClr val="FFFFFF"/>
                </a:solidFill>
              </a14:hiddenFill>
            </a:ext>
          </a:extLst>
        </p:spPr>
      </p:pic>
      <p:sp>
        <p:nvSpPr>
          <p:cNvPr id="105482" name="Text Box 10">
            <a:extLst>
              <a:ext uri="{FF2B5EF4-FFF2-40B4-BE49-F238E27FC236}">
                <a16:creationId xmlns:a16="http://schemas.microsoft.com/office/drawing/2014/main" id="{71AA54B6-C3D8-44B0-930D-77252F677541}"/>
              </a:ext>
            </a:extLst>
          </p:cNvPr>
          <p:cNvSpPr txBox="1">
            <a:spLocks noChangeArrowheads="1"/>
          </p:cNvSpPr>
          <p:nvPr/>
        </p:nvSpPr>
        <p:spPr bwMode="auto">
          <a:xfrm>
            <a:off x="6300788" y="908050"/>
            <a:ext cx="216058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Preiswerte, gute LED mit langer Garantie,</a:t>
            </a:r>
            <a:br>
              <a:rPr lang="de-DE" altLang="de-DE" sz="1800"/>
            </a:br>
            <a:r>
              <a:rPr lang="de-DE" altLang="de-DE" sz="1800"/>
              <a:t>sehr hohe Schaltfestigkeit </a:t>
            </a:r>
          </a:p>
        </p:txBody>
      </p:sp>
      <p:sp>
        <p:nvSpPr>
          <p:cNvPr id="105483" name="Text Box 11">
            <a:extLst>
              <a:ext uri="{FF2B5EF4-FFF2-40B4-BE49-F238E27FC236}">
                <a16:creationId xmlns:a16="http://schemas.microsoft.com/office/drawing/2014/main" id="{2463AD90-10D7-41F5-A577-6D11EA34F778}"/>
              </a:ext>
            </a:extLst>
          </p:cNvPr>
          <p:cNvSpPr txBox="1">
            <a:spLocks noChangeArrowheads="1"/>
          </p:cNvSpPr>
          <p:nvPr/>
        </p:nvSpPr>
        <p:spPr bwMode="auto">
          <a:xfrm>
            <a:off x="6084888" y="3284538"/>
            <a:ext cx="2881312"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800"/>
              <a:t>Messwerte:</a:t>
            </a:r>
          </a:p>
          <a:p>
            <a:pPr algn="l">
              <a:spcBef>
                <a:spcPct val="50000"/>
              </a:spcBef>
            </a:pPr>
            <a:r>
              <a:rPr lang="de-DE" altLang="de-DE" sz="1800"/>
              <a:t>entspricht aber sogar einer </a:t>
            </a:r>
            <a:br>
              <a:rPr lang="de-DE" altLang="de-DE" sz="1800"/>
            </a:br>
            <a:r>
              <a:rPr lang="de-DE" altLang="de-DE" sz="1800" b="1">
                <a:solidFill>
                  <a:srgbClr val="CC0000"/>
                </a:solidFill>
              </a:rPr>
              <a:t>30 Watt</a:t>
            </a:r>
            <a:r>
              <a:rPr lang="de-DE" altLang="de-DE" sz="1800"/>
              <a:t> Glühlampe</a:t>
            </a:r>
          </a:p>
        </p:txBody>
      </p:sp>
      <p:sp>
        <p:nvSpPr>
          <p:cNvPr id="105484" name="Text Box 12">
            <a:extLst>
              <a:ext uri="{FF2B5EF4-FFF2-40B4-BE49-F238E27FC236}">
                <a16:creationId xmlns:a16="http://schemas.microsoft.com/office/drawing/2014/main" id="{A2D72ABE-BD2B-4EE1-B4DF-58F19E638A0F}"/>
              </a:ext>
            </a:extLst>
          </p:cNvPr>
          <p:cNvSpPr txBox="1">
            <a:spLocks noChangeArrowheads="1"/>
          </p:cNvSpPr>
          <p:nvPr/>
        </p:nvSpPr>
        <p:spPr bwMode="auto">
          <a:xfrm>
            <a:off x="6011863" y="2565400"/>
            <a:ext cx="230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t>Angabe: entspricht 25 Watt Glühlampe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a:extLst>
              <a:ext uri="{FF2B5EF4-FFF2-40B4-BE49-F238E27FC236}">
                <a16:creationId xmlns:a16="http://schemas.microsoft.com/office/drawing/2014/main" id="{1121323D-23EF-4FB7-8313-5E5919B34FD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dirty="0"/>
              <a:t>Beispiel sehr effizienter Linearlampe (LED Röhre)</a:t>
            </a:r>
          </a:p>
        </p:txBody>
      </p:sp>
      <p:pic>
        <p:nvPicPr>
          <p:cNvPr id="204803" name="Picture 3" descr="60cm mit Packung">
            <a:extLst>
              <a:ext uri="{FF2B5EF4-FFF2-40B4-BE49-F238E27FC236}">
                <a16:creationId xmlns:a16="http://schemas.microsoft.com/office/drawing/2014/main" id="{8FFF883A-AA0D-4AF9-9646-953C81A924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692150"/>
            <a:ext cx="8505825"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04804" name="Picture 4" descr="Ausschnitt">
            <a:extLst>
              <a:ext uri="{FF2B5EF4-FFF2-40B4-BE49-F238E27FC236}">
                <a16:creationId xmlns:a16="http://schemas.microsoft.com/office/drawing/2014/main" id="{67347D3F-D08A-4F3C-9FD1-B107339E7E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2420938"/>
            <a:ext cx="2365375" cy="3960812"/>
          </a:xfrm>
          <a:prstGeom prst="rect">
            <a:avLst/>
          </a:prstGeom>
          <a:noFill/>
          <a:extLst>
            <a:ext uri="{909E8E84-426E-40DD-AFC4-6F175D3DCCD1}">
              <a14:hiddenFill xmlns:a14="http://schemas.microsoft.com/office/drawing/2010/main">
                <a:solidFill>
                  <a:srgbClr val="FFFFFF"/>
                </a:solidFill>
              </a14:hiddenFill>
            </a:ext>
          </a:extLst>
        </p:spPr>
      </p:pic>
      <p:sp>
        <p:nvSpPr>
          <p:cNvPr id="204805" name="Text Box 5">
            <a:extLst>
              <a:ext uri="{FF2B5EF4-FFF2-40B4-BE49-F238E27FC236}">
                <a16:creationId xmlns:a16="http://schemas.microsoft.com/office/drawing/2014/main" id="{A071F5A9-129F-4AF8-B82B-558C78ADE92E}"/>
              </a:ext>
            </a:extLst>
          </p:cNvPr>
          <p:cNvSpPr txBox="1">
            <a:spLocks noChangeArrowheads="1"/>
          </p:cNvSpPr>
          <p:nvPr/>
        </p:nvSpPr>
        <p:spPr bwMode="auto">
          <a:xfrm>
            <a:off x="3492500" y="2708275"/>
            <a:ext cx="5400675"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de-DE" altLang="de-DE" sz="2000" dirty="0"/>
              <a:t> 60 cm Version, alle Längen verfügbar</a:t>
            </a:r>
          </a:p>
          <a:p>
            <a:pPr algn="l">
              <a:spcBef>
                <a:spcPct val="50000"/>
              </a:spcBef>
              <a:buFontTx/>
              <a:buChar char="•"/>
            </a:pPr>
            <a:r>
              <a:rPr lang="de-DE" altLang="de-DE" sz="2000" dirty="0"/>
              <a:t> Verschiedene Lichtfarben erhältlich</a:t>
            </a:r>
          </a:p>
          <a:p>
            <a:pPr algn="l">
              <a:spcBef>
                <a:spcPct val="50000"/>
              </a:spcBef>
              <a:buFontTx/>
              <a:buChar char="•"/>
            </a:pPr>
            <a:r>
              <a:rPr lang="de-DE" altLang="de-DE" sz="2000" dirty="0"/>
              <a:t> sehr hohe Lichtausbeute   </a:t>
            </a:r>
            <a:r>
              <a:rPr lang="en-US" altLang="de-DE" sz="2000" dirty="0"/>
              <a:t>&gt;</a:t>
            </a:r>
            <a:r>
              <a:rPr lang="de-DE" altLang="de-DE" sz="2000" dirty="0"/>
              <a:t> 100 lm/Watt</a:t>
            </a:r>
            <a:br>
              <a:rPr lang="de-DE" altLang="de-DE" sz="2000" dirty="0"/>
            </a:br>
            <a:r>
              <a:rPr lang="de-DE" altLang="de-DE" sz="2000" dirty="0"/>
              <a:t>  entspricht 100 Watt Glühlampe</a:t>
            </a:r>
          </a:p>
          <a:p>
            <a:pPr algn="l">
              <a:spcBef>
                <a:spcPct val="50000"/>
              </a:spcBef>
              <a:buFontTx/>
              <a:buChar char="•"/>
            </a:pPr>
            <a:r>
              <a:rPr lang="de-DE" altLang="de-DE" sz="2000" dirty="0"/>
              <a:t> Optimaler Abstrahlungswinkel</a:t>
            </a:r>
          </a:p>
          <a:p>
            <a:pPr algn="l">
              <a:spcBef>
                <a:spcPct val="50000"/>
              </a:spcBef>
              <a:buFontTx/>
              <a:buChar char="•"/>
            </a:pPr>
            <a:r>
              <a:rPr lang="de-DE" altLang="de-DE" sz="2000" dirty="0"/>
              <a:t> Direkt wechselbar bei Standard</a:t>
            </a:r>
            <a:br>
              <a:rPr lang="de-DE" altLang="de-DE" sz="2000" dirty="0"/>
            </a:br>
            <a:r>
              <a:rPr lang="de-DE" altLang="de-DE" sz="2000" dirty="0"/>
              <a:t>  Startersystem für Leuchtstofflampen</a:t>
            </a:r>
          </a:p>
          <a:p>
            <a:pPr algn="l">
              <a:spcBef>
                <a:spcPct val="50000"/>
              </a:spcBef>
              <a:buFontTx/>
              <a:buChar char="•"/>
            </a:pPr>
            <a:r>
              <a:rPr lang="de-DE" altLang="de-DE" sz="2000" dirty="0"/>
              <a:t>Neu: auch LED Röhren für elektronische</a:t>
            </a:r>
            <a:br>
              <a:rPr lang="de-DE" altLang="de-DE" sz="2000" dirty="0"/>
            </a:br>
            <a:r>
              <a:rPr lang="de-DE" altLang="de-DE" sz="2000" dirty="0"/>
              <a:t>  Vorschaltgeräte verfügbar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a:extLst>
              <a:ext uri="{FF2B5EF4-FFF2-40B4-BE49-F238E27FC236}">
                <a16:creationId xmlns:a16="http://schemas.microsoft.com/office/drawing/2014/main" id="{D5564BA8-21FB-44A9-AC1B-68EE66711B43}"/>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„Filament LED“</a:t>
            </a:r>
          </a:p>
        </p:txBody>
      </p:sp>
      <p:sp>
        <p:nvSpPr>
          <p:cNvPr id="240643" name="Text Box 3">
            <a:extLst>
              <a:ext uri="{FF2B5EF4-FFF2-40B4-BE49-F238E27FC236}">
                <a16:creationId xmlns:a16="http://schemas.microsoft.com/office/drawing/2014/main" id="{4E556C48-3BEA-45F1-8146-C7D9E6D71F64}"/>
              </a:ext>
            </a:extLst>
          </p:cNvPr>
          <p:cNvSpPr txBox="1">
            <a:spLocks noChangeArrowheads="1"/>
          </p:cNvSpPr>
          <p:nvPr/>
        </p:nvSpPr>
        <p:spPr bwMode="auto">
          <a:xfrm>
            <a:off x="323850" y="765175"/>
            <a:ext cx="8496300"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a:t>Neuerdings kommen klare LED Lampen auf den Markt, die beim Leuchten Glühlampen täuschend ähnlich sehen.</a:t>
            </a:r>
          </a:p>
          <a:p>
            <a:pPr algn="l">
              <a:spcBef>
                <a:spcPct val="50000"/>
              </a:spcBef>
            </a:pPr>
            <a:r>
              <a:rPr lang="de-DE" altLang="de-DE"/>
              <a:t>Hier sind viele kleine LED zu Fäden aufgereiht.</a:t>
            </a:r>
          </a:p>
          <a:p>
            <a:pPr algn="l">
              <a:spcBef>
                <a:spcPct val="50000"/>
              </a:spcBef>
            </a:pPr>
            <a:r>
              <a:rPr lang="de-DE" altLang="de-DE"/>
              <a:t>Das Glas ist mit Edelgas zur besseren Wärmeleitung gefüllt.</a:t>
            </a:r>
          </a:p>
          <a:p>
            <a:pPr algn="l">
              <a:spcBef>
                <a:spcPct val="50000"/>
              </a:spcBef>
            </a:pPr>
            <a:r>
              <a:rPr lang="de-DE" altLang="de-DE"/>
              <a:t>Es gibt sie bereits in vielen unterschiedlichen Bauformen</a:t>
            </a:r>
          </a:p>
        </p:txBody>
      </p:sp>
      <p:pic>
        <p:nvPicPr>
          <p:cNvPr id="240644" name="Picture 4" descr="Faden-LED">
            <a:extLst>
              <a:ext uri="{FF2B5EF4-FFF2-40B4-BE49-F238E27FC236}">
                <a16:creationId xmlns:a16="http://schemas.microsoft.com/office/drawing/2014/main" id="{D066D189-552B-40E4-A1C4-23D497E8CDFA}"/>
              </a:ext>
            </a:extLst>
          </p:cNvPr>
          <p:cNvPicPr>
            <a:picLocks noChangeAspect="1" noChangeArrowheads="1"/>
          </p:cNvPicPr>
          <p:nvPr/>
        </p:nvPicPr>
        <p:blipFill>
          <a:blip r:embed="rId2" cstate="email">
            <a:lum bright="18000"/>
            <a:extLst>
              <a:ext uri="{28A0092B-C50C-407E-A947-70E740481C1C}">
                <a14:useLocalDpi xmlns:a14="http://schemas.microsoft.com/office/drawing/2010/main"/>
              </a:ext>
            </a:extLst>
          </a:blip>
          <a:srcRect/>
          <a:stretch>
            <a:fillRect/>
          </a:stretch>
        </p:blipFill>
        <p:spPr bwMode="auto">
          <a:xfrm>
            <a:off x="1476375" y="2565400"/>
            <a:ext cx="5903913"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Text Box 5">
            <a:extLst>
              <a:ext uri="{FF2B5EF4-FFF2-40B4-BE49-F238E27FC236}">
                <a16:creationId xmlns:a16="http://schemas.microsoft.com/office/drawing/2014/main" id="{D3C5101D-63A1-4705-BBCE-E0A046611411}"/>
              </a:ext>
            </a:extLst>
          </p:cNvPr>
          <p:cNvSpPr txBox="1">
            <a:spLocks noChangeArrowheads="1"/>
          </p:cNvSpPr>
          <p:nvPr/>
        </p:nvSpPr>
        <p:spPr bwMode="auto">
          <a:xfrm>
            <a:off x="3348038" y="6021388"/>
            <a:ext cx="2286000" cy="265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altLang="de-DE" sz="1200">
                <a:latin typeface="Times New Roman" panose="02020603050405020304" pitchFamily="18" charset="0"/>
              </a:rPr>
              <a:t>Die „Glühlampen“ LED, aus/an</a:t>
            </a:r>
            <a:endParaRPr lang="de-DE" altLang="de-D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a:extLst>
              <a:ext uri="{FF2B5EF4-FFF2-40B4-BE49-F238E27FC236}">
                <a16:creationId xmlns:a16="http://schemas.microsoft.com/office/drawing/2014/main" id="{D5564BA8-21FB-44A9-AC1B-68EE66711B43}"/>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dirty="0" smtClean="0"/>
              <a:t>Neuste Filament LED 2022</a:t>
            </a:r>
            <a:endParaRPr lang="de-DE" altLang="de-DE" sz="2800" dirty="0"/>
          </a:p>
        </p:txBody>
      </p:sp>
      <p:sp>
        <p:nvSpPr>
          <p:cNvPr id="240643" name="Text Box 3">
            <a:extLst>
              <a:ext uri="{FF2B5EF4-FFF2-40B4-BE49-F238E27FC236}">
                <a16:creationId xmlns:a16="http://schemas.microsoft.com/office/drawing/2014/main" id="{4E556C48-3BEA-45F1-8146-C7D9E6D71F64}"/>
              </a:ext>
            </a:extLst>
          </p:cNvPr>
          <p:cNvSpPr txBox="1">
            <a:spLocks noChangeArrowheads="1"/>
          </p:cNvSpPr>
          <p:nvPr/>
        </p:nvSpPr>
        <p:spPr bwMode="auto">
          <a:xfrm>
            <a:off x="503548" y="703148"/>
            <a:ext cx="8136904" cy="461665"/>
          </a:xfrm>
          <a:prstGeom prst="rect">
            <a:avLst/>
          </a:prstGeom>
          <a:solidFill>
            <a:srgbClr val="0070C0"/>
          </a:solidFill>
          <a:ln>
            <a:noFill/>
          </a:ln>
          <a:effectLst/>
          <a:extLst/>
        </p:spPr>
        <p:txBody>
          <a:bodyPr wrap="square">
            <a:spAutoFit/>
          </a:bodyPr>
          <a:lstStyle/>
          <a:p>
            <a:pPr algn="l">
              <a:spcBef>
                <a:spcPct val="50000"/>
              </a:spcBef>
            </a:pPr>
            <a:r>
              <a:rPr lang="de-DE" altLang="de-DE" sz="2400" dirty="0" smtClean="0">
                <a:solidFill>
                  <a:srgbClr val="FFFF00"/>
                </a:solidFill>
                <a:effectLst>
                  <a:outerShdw blurRad="38100" dist="38100" dir="2700000" algn="tl">
                    <a:srgbClr val="000000">
                      <a:alpha val="43137"/>
                    </a:srgbClr>
                  </a:outerShdw>
                </a:effectLst>
              </a:rPr>
              <a:t>Sehr hohe Effizienz,   mehr als 200 Lumen pro Watt!</a:t>
            </a:r>
            <a:endParaRPr lang="de-DE" altLang="de-DE" sz="2400" dirty="0">
              <a:solidFill>
                <a:srgbClr val="FFFF00"/>
              </a:solidFill>
              <a:effectLst>
                <a:outerShdw blurRad="38100" dist="38100" dir="2700000" algn="tl">
                  <a:srgbClr val="000000">
                    <a:alpha val="43137"/>
                  </a:srgbClr>
                </a:outerShdw>
              </a:effectLst>
            </a:endParaRP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1348848"/>
            <a:ext cx="3096345" cy="3073064"/>
          </a:xfrm>
          <a:prstGeom prst="rect">
            <a:avLst/>
          </a:prstGeom>
        </p:spPr>
      </p:pic>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4128" y="1348849"/>
            <a:ext cx="2808312" cy="5136255"/>
          </a:xfrm>
          <a:prstGeom prst="rect">
            <a:avLst/>
          </a:prstGeom>
        </p:spPr>
      </p:pic>
      <p:graphicFrame>
        <p:nvGraphicFramePr>
          <p:cNvPr id="3" name="Objekt 2"/>
          <p:cNvGraphicFramePr>
            <a:graphicFrameLocks noChangeAspect="1"/>
          </p:cNvGraphicFramePr>
          <p:nvPr>
            <p:extLst>
              <p:ext uri="{D42A27DB-BD31-4B8C-83A1-F6EECF244321}">
                <p14:modId xmlns:p14="http://schemas.microsoft.com/office/powerpoint/2010/main" val="2828496823"/>
              </p:ext>
            </p:extLst>
          </p:nvPr>
        </p:nvGraphicFramePr>
        <p:xfrm>
          <a:off x="693434" y="4725144"/>
          <a:ext cx="3678324" cy="1493317"/>
        </p:xfrm>
        <a:graphic>
          <a:graphicData uri="http://schemas.openxmlformats.org/presentationml/2006/ole">
            <mc:AlternateContent xmlns:mc="http://schemas.openxmlformats.org/markup-compatibility/2006">
              <mc:Choice xmlns:v="urn:schemas-microsoft-com:vml" Requires="v">
                <p:oleObj spid="_x0000_s258053"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693434" y="4725144"/>
                        <a:ext cx="3678324" cy="1493317"/>
                      </a:xfrm>
                      <a:prstGeom prst="rect">
                        <a:avLst/>
                      </a:prstGeom>
                    </p:spPr>
                  </p:pic>
                </p:oleObj>
              </mc:Fallback>
            </mc:AlternateContent>
          </a:graphicData>
        </a:graphic>
      </p:graphicFrame>
      <p:sp>
        <p:nvSpPr>
          <p:cNvPr id="6" name="Textfeld 5"/>
          <p:cNvSpPr txBox="1"/>
          <p:nvPr/>
        </p:nvSpPr>
        <p:spPr>
          <a:xfrm>
            <a:off x="827584" y="6381328"/>
            <a:ext cx="3168352" cy="338554"/>
          </a:xfrm>
          <a:prstGeom prst="rect">
            <a:avLst/>
          </a:prstGeom>
          <a:noFill/>
        </p:spPr>
        <p:txBody>
          <a:bodyPr wrap="square" rtlCol="0">
            <a:spAutoFit/>
          </a:bodyPr>
          <a:lstStyle/>
          <a:p>
            <a:r>
              <a:rPr lang="de-DE" dirty="0" smtClean="0"/>
              <a:t>mit verstärktem Rotanteil</a:t>
            </a:r>
            <a:endParaRPr lang="de-DE" dirty="0"/>
          </a:p>
        </p:txBody>
      </p:sp>
    </p:spTree>
    <p:extLst>
      <p:ext uri="{BB962C8B-B14F-4D97-AF65-F5344CB8AC3E}">
        <p14:creationId xmlns:p14="http://schemas.microsoft.com/office/powerpoint/2010/main" val="1879574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11" name="Group 315">
            <a:extLst>
              <a:ext uri="{FF2B5EF4-FFF2-40B4-BE49-F238E27FC236}">
                <a16:creationId xmlns:a16="http://schemas.microsoft.com/office/drawing/2014/main" id="{2D2CE242-285C-48D3-8459-78105E677D3A}"/>
              </a:ext>
            </a:extLst>
          </p:cNvPr>
          <p:cNvGraphicFramePr>
            <a:graphicFrameLocks noGrp="1"/>
          </p:cNvGraphicFramePr>
          <p:nvPr>
            <p:extLst>
              <p:ext uri="{D42A27DB-BD31-4B8C-83A1-F6EECF244321}">
                <p14:modId xmlns:p14="http://schemas.microsoft.com/office/powerpoint/2010/main" val="619836122"/>
              </p:ext>
            </p:extLst>
          </p:nvPr>
        </p:nvGraphicFramePr>
        <p:xfrm>
          <a:off x="28575" y="1333500"/>
          <a:ext cx="9058275" cy="5303520"/>
        </p:xfrm>
        <a:graphic>
          <a:graphicData uri="http://schemas.openxmlformats.org/drawingml/2006/table">
            <a:tbl>
              <a:tblPr/>
              <a:tblGrid>
                <a:gridCol w="2103438">
                  <a:extLst>
                    <a:ext uri="{9D8B030D-6E8A-4147-A177-3AD203B41FA5}">
                      <a16:colId xmlns:a16="http://schemas.microsoft.com/office/drawing/2014/main" val="1358235663"/>
                    </a:ext>
                  </a:extLst>
                </a:gridCol>
                <a:gridCol w="999827">
                  <a:extLst>
                    <a:ext uri="{9D8B030D-6E8A-4147-A177-3AD203B41FA5}">
                      <a16:colId xmlns:a16="http://schemas.microsoft.com/office/drawing/2014/main" val="3665491042"/>
                    </a:ext>
                  </a:extLst>
                </a:gridCol>
                <a:gridCol w="925810">
                  <a:extLst>
                    <a:ext uri="{9D8B030D-6E8A-4147-A177-3AD203B41FA5}">
                      <a16:colId xmlns:a16="http://schemas.microsoft.com/office/drawing/2014/main" val="582633844"/>
                    </a:ext>
                  </a:extLst>
                </a:gridCol>
                <a:gridCol w="1163638">
                  <a:extLst>
                    <a:ext uri="{9D8B030D-6E8A-4147-A177-3AD203B41FA5}">
                      <a16:colId xmlns:a16="http://schemas.microsoft.com/office/drawing/2014/main" val="2448983876"/>
                    </a:ext>
                  </a:extLst>
                </a:gridCol>
                <a:gridCol w="2149475">
                  <a:extLst>
                    <a:ext uri="{9D8B030D-6E8A-4147-A177-3AD203B41FA5}">
                      <a16:colId xmlns:a16="http://schemas.microsoft.com/office/drawing/2014/main" val="2294022448"/>
                    </a:ext>
                  </a:extLst>
                </a:gridCol>
                <a:gridCol w="1716087">
                  <a:extLst>
                    <a:ext uri="{9D8B030D-6E8A-4147-A177-3AD203B41FA5}">
                      <a16:colId xmlns:a16="http://schemas.microsoft.com/office/drawing/2014/main" val="4182522813"/>
                    </a:ext>
                  </a:extLst>
                </a:gridCol>
              </a:tblGrid>
              <a:tr h="6270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Preis</a:t>
                      </a:r>
                      <a:endParaRPr kumimoji="0" lang="de-DE" altLang="de-DE" sz="1800" b="0" i="0" u="none" strike="noStrike" cap="none" normalizeH="0" baseline="0">
                        <a:ln>
                          <a:noFill/>
                        </a:ln>
                        <a:solidFill>
                          <a:schemeClr val="hlink"/>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Lebens-dauer</a:t>
                      </a:r>
                      <a:endParaRPr kumimoji="0" lang="de-DE" altLang="de-DE" sz="1800" b="0" i="0" u="none" strike="noStrike" cap="none" normalizeH="0" baseline="0">
                        <a:ln>
                          <a:noFill/>
                        </a:ln>
                        <a:solidFill>
                          <a:schemeClr val="hlink"/>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Strom-</a:t>
                      </a:r>
                      <a:b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b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ver-</a:t>
                      </a:r>
                      <a:b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b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brauch</a:t>
                      </a:r>
                      <a:endParaRPr kumimoji="0" lang="de-DE" altLang="de-DE" sz="1800" b="0" i="0" u="none" strike="noStrike" cap="none" normalizeH="0" baseline="0">
                        <a:ln>
                          <a:noFill/>
                        </a:ln>
                        <a:solidFill>
                          <a:schemeClr val="hlink"/>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hlink"/>
                          </a:solidFill>
                          <a:effectLst/>
                          <a:latin typeface="Comic Sans MS" panose="030F0702030302020204" pitchFamily="66" charset="0"/>
                        </a:rPr>
                        <a:t>Spektrum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hlink"/>
                          </a:solidFill>
                          <a:effectLst/>
                          <a:latin typeface="Comic Sans MS" panose="030F0702030302020204" pitchFamily="66" charset="0"/>
                          <a:cs typeface="Times New Roman" panose="02020603050405020304" pitchFamily="18" charset="0"/>
                        </a:rPr>
                        <a:t>Bewertung</a:t>
                      </a:r>
                      <a:endParaRPr kumimoji="0" lang="de-DE" altLang="de-DE" sz="1800" b="0" i="0" u="none" strike="noStrike" cap="none" normalizeH="0" baseline="0">
                        <a:ln>
                          <a:noFill/>
                        </a:ln>
                        <a:solidFill>
                          <a:schemeClr val="hlink"/>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7798931"/>
                  </a:ext>
                </a:extLst>
              </a:tr>
              <a:tr h="3175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Glühlampe</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niedrig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kurz</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sehr hoch</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kontinuierlich, rotlastig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363618"/>
                  </a:ext>
                </a:extLst>
              </a:tr>
              <a:tr h="3302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niedrig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kurz</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sehr hoch</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wie Glühlampe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5071000"/>
                  </a:ext>
                </a:extLst>
              </a:tr>
              <a:tr h="3286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 IRC</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mittel</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kurz</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hoch</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wie Glühlampe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5338297"/>
                  </a:ext>
                </a:extLst>
              </a:tr>
              <a:tr h="3286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Energiesparlampe</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mittel</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lang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niedrig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Linienspektrum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B2B2B2"/>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0629556"/>
                  </a:ext>
                </a:extLst>
              </a:tr>
              <a:tr h="3286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Leuchtstofflampe</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mittel</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lang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niedrig bis sehr niedrig</a:t>
                      </a:r>
                      <a:endParaRPr kumimoji="0" lang="de-DE" altLang="de-DE" sz="18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Linienspektrum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a:ln>
                            <a:noFill/>
                          </a:ln>
                          <a:solidFill>
                            <a:srgbClr val="C0C0C0"/>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3303905"/>
                  </a:ext>
                </a:extLst>
              </a:tr>
              <a:tr h="3286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LED Lampe</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akzep-tabel</a:t>
                      </a:r>
                      <a:endParaRPr kumimoji="0" lang="de-DE" altLang="de-DE" sz="18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sehr lang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sehr niedrig</a:t>
                      </a:r>
                      <a:endParaRPr kumimoji="0" lang="de-DE" altLang="de-DE" sz="18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omic Sans MS" panose="030F0702030302020204" pitchFamily="66" charset="0"/>
                        </a:rPr>
                        <a:t>kontinuierlich, beliebige Lichtfarbe wählbar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8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sym typeface="Wingdings" panose="05000000000000000000" pitchFamily="2"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6023527"/>
                  </a:ext>
                </a:extLst>
              </a:tr>
            </a:tbl>
          </a:graphicData>
        </a:graphic>
      </p:graphicFrame>
      <p:sp>
        <p:nvSpPr>
          <p:cNvPr id="29929" name="Rectangle 233">
            <a:extLst>
              <a:ext uri="{FF2B5EF4-FFF2-40B4-BE49-F238E27FC236}">
                <a16:creationId xmlns:a16="http://schemas.microsoft.com/office/drawing/2014/main" id="{F3179915-9FCE-4245-BC99-217596D0357D}"/>
              </a:ext>
            </a:extLst>
          </p:cNvPr>
          <p:cNvSpPr>
            <a:spLocks noChangeArrowheads="1"/>
          </p:cNvSpPr>
          <p:nvPr/>
        </p:nvSpPr>
        <p:spPr bwMode="auto">
          <a:xfrm>
            <a:off x="0" y="487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de-DE" altLang="de-DE" sz="1800"/>
          </a:p>
        </p:txBody>
      </p:sp>
      <p:sp>
        <p:nvSpPr>
          <p:cNvPr id="29990" name="Text Box 294">
            <a:extLst>
              <a:ext uri="{FF2B5EF4-FFF2-40B4-BE49-F238E27FC236}">
                <a16:creationId xmlns:a16="http://schemas.microsoft.com/office/drawing/2014/main" id="{0900036D-D465-4832-99CB-46A6D53297CC}"/>
              </a:ext>
            </a:extLst>
          </p:cNvPr>
          <p:cNvSpPr txBox="1">
            <a:spLocks noChangeArrowheads="1"/>
          </p:cNvSpPr>
          <p:nvPr/>
        </p:nvSpPr>
        <p:spPr bwMode="auto">
          <a:xfrm>
            <a:off x="0" y="0"/>
            <a:ext cx="9144000" cy="579438"/>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Vergleich </a:t>
            </a:r>
            <a:r>
              <a:rPr lang="de-DE" altLang="de-DE" sz="3200"/>
              <a:t>verschiedener Lampentypen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538" name="Group 42">
            <a:extLst>
              <a:ext uri="{FF2B5EF4-FFF2-40B4-BE49-F238E27FC236}">
                <a16:creationId xmlns:a16="http://schemas.microsoft.com/office/drawing/2014/main" id="{7C291469-0E95-4AF1-AFE0-8DFCBC6B307C}"/>
              </a:ext>
            </a:extLst>
          </p:cNvPr>
          <p:cNvGraphicFramePr>
            <a:graphicFrameLocks noGrp="1"/>
          </p:cNvGraphicFramePr>
          <p:nvPr>
            <p:extLst>
              <p:ext uri="{D42A27DB-BD31-4B8C-83A1-F6EECF244321}">
                <p14:modId xmlns:p14="http://schemas.microsoft.com/office/powerpoint/2010/main" val="3134100932"/>
              </p:ext>
            </p:extLst>
          </p:nvPr>
        </p:nvGraphicFramePr>
        <p:xfrm>
          <a:off x="250825" y="836613"/>
          <a:ext cx="8713788" cy="6156960"/>
        </p:xfrm>
        <a:graphic>
          <a:graphicData uri="http://schemas.openxmlformats.org/drawingml/2006/table">
            <a:tbl>
              <a:tblPr/>
              <a:tblGrid>
                <a:gridCol w="1919288">
                  <a:extLst>
                    <a:ext uri="{9D8B030D-6E8A-4147-A177-3AD203B41FA5}">
                      <a16:colId xmlns:a16="http://schemas.microsoft.com/office/drawing/2014/main" val="2535136045"/>
                    </a:ext>
                  </a:extLst>
                </a:gridCol>
                <a:gridCol w="6794500">
                  <a:extLst>
                    <a:ext uri="{9D8B030D-6E8A-4147-A177-3AD203B41FA5}">
                      <a16:colId xmlns:a16="http://schemas.microsoft.com/office/drawing/2014/main" val="1068995603"/>
                    </a:ext>
                  </a:extLst>
                </a:gridCol>
              </a:tblGrid>
              <a:tr h="5651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Glühlampe</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Nicht mehr empfehlenswert</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Stromverbrauch zu hoch und Lebensdauer kurz.</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7073120"/>
                  </a:ext>
                </a:extLst>
              </a:tr>
              <a:tr h="5651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Nicht mehr verwenden</a:t>
                      </a: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 da Stromverbrauch zu hoch und Lebensdauer relativ kurz. </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8451121"/>
                  </a:ext>
                </a:extLst>
              </a:tr>
              <a:tr h="7985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 IRC</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Nur für kurze Nutzungszeiten verwenden</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z.B. im Heizungskeller, Lager oder Außenbeleuchtung, die durch Näherungssensor eingeschaltet wird. Mittelfristig durch LED-Lampe ersetzen.</a:t>
                      </a:r>
                      <a:endParaRPr kumimoji="0" lang="de-DE" altLang="de-DE" sz="16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6026360"/>
                  </a:ext>
                </a:extLst>
              </a:tr>
              <a:tr h="7985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Energiesparlampe</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Comic Sans MS" panose="030F0702030302020204" pitchFamily="66" charset="0"/>
                          <a:cs typeface="Times New Roman" panose="02020603050405020304" pitchFamily="18" charset="0"/>
                        </a:rPr>
                        <a:t>Wenn vorhanden, noch verwendbar </a:t>
                      </a: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für längere Einschaltzeiten</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schlecht für kurze Einschaltzeiten. Vorsichtig behandeln, da bei Glasbruch giftiges Quecksilber austritt. Nur fachgerecht am Recyclinghof entsorgen.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Aufbrauchen akzeptabel.</a:t>
                      </a:r>
                      <a:endParaRPr kumimoji="0" lang="de-DE" altLang="de-DE" sz="16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8937688"/>
                  </a:ext>
                </a:extLst>
              </a:tr>
              <a:tr h="10318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Leuchtstofflampe</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Comic Sans MS" panose="030F0702030302020204" pitchFamily="66" charset="0"/>
                          <a:cs typeface="Times New Roman" panose="02020603050405020304" pitchFamily="18" charset="0"/>
                        </a:rPr>
                        <a:t>Noch verwendbar </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wo es auf gleichmäßige, </a:t>
                      </a: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großflächige Ausleuchtung</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ankommt, z.B. Arbeitsbereich. </a:t>
                      </a:r>
                      <a:b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b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Vorsichtig behandeln, da bei Glasbruch giftiges Quecksilber austritt. Keine Probleme mit kurzer Einschaltdauer.</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Ersatz durch  LED Röhre</a:t>
                      </a:r>
                      <a:endParaRPr kumimoji="0" lang="de-DE" altLang="de-DE" sz="16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4566917"/>
                  </a:ext>
                </a:extLst>
              </a:tr>
              <a:tr h="14970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LED Lampe</a:t>
                      </a:r>
                      <a:endParaRPr kumimoji="0" lang="de-DE" altLang="de-DE"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Verwendbar für kurze und lange Einschaltzeiten</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t>
                      </a:r>
                      <a:r>
                        <a:rPr kumimoji="0" lang="de-DE" altLang="de-DE" sz="1600" b="0" i="0" u="none" strike="noStrike" cap="none" normalizeH="0" baseline="0" dirty="0" smtClean="0">
                          <a:ln>
                            <a:noFill/>
                          </a:ln>
                          <a:solidFill>
                            <a:schemeClr val="tx1"/>
                          </a:solidFill>
                          <a:effectLst/>
                          <a:latin typeface="Comic Sans MS" panose="030F0702030302020204" pitchFamily="66" charset="0"/>
                          <a:cs typeface="Times New Roman" panose="02020603050405020304" pitchFamily="18" charset="0"/>
                        </a:rPr>
                        <a:t>Mittlerweile geringe Kosten, </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Mehrkosten gleichen sich durch den geringen Stromverbrauch und lange Lebensdauer schnell aus. </a:t>
                      </a:r>
                      <a:b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b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Nach </a:t>
                      </a: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Lichtfarbe</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auswählen und auf ausreichenden</a:t>
                      </a:r>
                      <a:r>
                        <a:rPr kumimoji="0" lang="de-DE" altLang="de-DE"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Lichtstrom (lm) </a:t>
                      </a:r>
                      <a: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achten. </a:t>
                      </a:r>
                      <a:br>
                        <a:rPr kumimoji="0" lang="de-DE" altLang="de-DE"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br>
                      <a:endParaRPr kumimoji="0" lang="de-DE" altLang="de-DE" sz="16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1380384"/>
                  </a:ext>
                </a:extLst>
              </a:tr>
            </a:tbl>
          </a:graphicData>
        </a:graphic>
      </p:graphicFrame>
      <p:sp>
        <p:nvSpPr>
          <p:cNvPr id="106530" name="Text Box 34">
            <a:extLst>
              <a:ext uri="{FF2B5EF4-FFF2-40B4-BE49-F238E27FC236}">
                <a16:creationId xmlns:a16="http://schemas.microsoft.com/office/drawing/2014/main" id="{F06AFAF2-5304-458F-9F4F-C5A653002E0E}"/>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Vergleich weiterer praxisrelevanter Eigenschaften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152" name="Group 136">
            <a:extLst>
              <a:ext uri="{FF2B5EF4-FFF2-40B4-BE49-F238E27FC236}">
                <a16:creationId xmlns:a16="http://schemas.microsoft.com/office/drawing/2014/main" id="{37852C9F-BC41-4EA3-B764-8D0556530EDC}"/>
              </a:ext>
            </a:extLst>
          </p:cNvPr>
          <p:cNvGraphicFramePr>
            <a:graphicFrameLocks noGrp="1"/>
          </p:cNvGraphicFramePr>
          <p:nvPr>
            <p:ph idx="1"/>
            <p:extLst>
              <p:ext uri="{D42A27DB-BD31-4B8C-83A1-F6EECF244321}">
                <p14:modId xmlns:p14="http://schemas.microsoft.com/office/powerpoint/2010/main" val="3927563708"/>
              </p:ext>
            </p:extLst>
          </p:nvPr>
        </p:nvGraphicFramePr>
        <p:xfrm>
          <a:off x="468313" y="544513"/>
          <a:ext cx="8229600" cy="6077458"/>
        </p:xfrm>
        <a:graphic>
          <a:graphicData uri="http://schemas.openxmlformats.org/drawingml/2006/table">
            <a:tbl>
              <a:tblPr/>
              <a:tblGrid>
                <a:gridCol w="1727423">
                  <a:extLst>
                    <a:ext uri="{9D8B030D-6E8A-4147-A177-3AD203B41FA5}">
                      <a16:colId xmlns:a16="http://schemas.microsoft.com/office/drawing/2014/main" val="3661441651"/>
                    </a:ext>
                  </a:extLst>
                </a:gridCol>
                <a:gridCol w="6502177">
                  <a:extLst>
                    <a:ext uri="{9D8B030D-6E8A-4147-A177-3AD203B41FA5}">
                      <a16:colId xmlns:a16="http://schemas.microsoft.com/office/drawing/2014/main" val="3248850884"/>
                    </a:ext>
                  </a:extLst>
                </a:gridCol>
              </a:tblGrid>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Ausreichend Helligkeit</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Angaben (Lumen) auf der Verpackung mit bisher genutzten Lampen vergleichen.</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784259"/>
                  </a:ext>
                </a:extLst>
              </a:tr>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Energieeffizienz</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a:ln>
                            <a:noFill/>
                          </a:ln>
                          <a:solidFill>
                            <a:schemeClr val="tx1"/>
                          </a:solidFill>
                          <a:effectLst/>
                          <a:latin typeface="Comic Sans MS" panose="030F0702030302020204" pitchFamily="66" charset="0"/>
                        </a:rPr>
                        <a:t>Auf </a:t>
                      </a:r>
                      <a:r>
                        <a:rPr kumimoji="0" lang="de-DE" altLang="de-DE" sz="1600" b="0" i="0" u="none" strike="noStrike" cap="none" normalizeH="0" baseline="0" dirty="0">
                          <a:ln>
                            <a:noFill/>
                          </a:ln>
                          <a:solidFill>
                            <a:srgbClr val="CC0000"/>
                          </a:solidFill>
                          <a:effectLst/>
                          <a:latin typeface="Comic Sans MS" panose="030F0702030302020204" pitchFamily="66" charset="0"/>
                        </a:rPr>
                        <a:t>Effizienz </a:t>
                      </a:r>
                      <a:r>
                        <a:rPr kumimoji="0" lang="de-DE" altLang="de-DE" sz="1600" b="0" i="0" u="none" strike="noStrike" cap="none" normalizeH="0" baseline="0" dirty="0">
                          <a:ln>
                            <a:noFill/>
                          </a:ln>
                          <a:solidFill>
                            <a:schemeClr val="tx1"/>
                          </a:solidFill>
                          <a:effectLst/>
                          <a:latin typeface="Comic Sans MS" panose="030F0702030302020204" pitchFamily="66" charset="0"/>
                        </a:rPr>
                        <a:t>achten: Helligkeit im Vergleich zum Stromverbrauch sollte größer als </a:t>
                      </a:r>
                      <a:r>
                        <a:rPr kumimoji="0" lang="de-DE" altLang="de-DE" sz="1600" b="0" i="0" u="none" strike="noStrike" cap="none" normalizeH="0" baseline="0" dirty="0" smtClean="0">
                          <a:ln>
                            <a:noFill/>
                          </a:ln>
                          <a:solidFill>
                            <a:schemeClr val="tx1"/>
                          </a:solidFill>
                          <a:effectLst/>
                          <a:latin typeface="Comic Sans MS" panose="030F0702030302020204" pitchFamily="66" charset="0"/>
                        </a:rPr>
                        <a:t>100 </a:t>
                      </a:r>
                      <a:r>
                        <a:rPr kumimoji="0" lang="de-DE" altLang="de-DE" sz="1600" b="0" i="0" u="none" strike="noStrike" cap="none" normalizeH="0" baseline="0" dirty="0">
                          <a:ln>
                            <a:noFill/>
                          </a:ln>
                          <a:solidFill>
                            <a:schemeClr val="tx1"/>
                          </a:solidFill>
                          <a:effectLst/>
                          <a:latin typeface="Comic Sans MS" panose="030F0702030302020204" pitchFamily="66" charset="0"/>
                        </a:rPr>
                        <a:t>Lumen pro Watt sein. </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8834838"/>
                  </a:ext>
                </a:extLst>
              </a:tr>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Lichtfarbe</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Gewünschte Lichtfarbe wählen: In der Regel </a:t>
                      </a:r>
                      <a:r>
                        <a:rPr kumimoji="0" lang="de-DE" altLang="de-DE" sz="1600" b="0" i="0" u="none" strike="noStrike" cap="none" normalizeH="0" baseline="0">
                          <a:ln>
                            <a:noFill/>
                          </a:ln>
                          <a:solidFill>
                            <a:srgbClr val="CC0000"/>
                          </a:solidFill>
                          <a:effectLst/>
                          <a:latin typeface="Comic Sans MS" panose="030F0702030302020204" pitchFamily="66" charset="0"/>
                        </a:rPr>
                        <a:t>warmweiß </a:t>
                      </a:r>
                      <a:r>
                        <a:rPr kumimoji="0" lang="de-DE" altLang="de-DE" sz="1600" b="0" i="0" u="none" strike="noStrike" cap="none" normalizeH="0" baseline="0">
                          <a:ln>
                            <a:noFill/>
                          </a:ln>
                          <a:solidFill>
                            <a:schemeClr val="tx1"/>
                          </a:solidFill>
                          <a:effectLst/>
                          <a:latin typeface="Comic Sans MS" panose="030F0702030302020204" pitchFamily="66" charset="0"/>
                        </a:rPr>
                        <a:t>(3000K), selten neutralweiß. </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3916368"/>
                  </a:ext>
                </a:extLst>
              </a:tr>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Bauform, Sockel, Maße</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a:ln>
                            <a:noFill/>
                          </a:ln>
                          <a:solidFill>
                            <a:schemeClr val="tx1"/>
                          </a:solidFill>
                          <a:effectLst/>
                          <a:latin typeface="Comic Sans MS" panose="030F0702030302020204" pitchFamily="66" charset="0"/>
                        </a:rPr>
                        <a:t>Die richtige Bauform mit dem passenden Sockel auswählen. Auch die Abmessungen müssen beachtet werden. </a:t>
                      </a:r>
                      <a:br>
                        <a:rPr kumimoji="0" lang="de-DE" altLang="de-DE" sz="1600" b="0" i="0" u="none" strike="noStrike" cap="none" normalizeH="0" baseline="0" dirty="0">
                          <a:ln>
                            <a:noFill/>
                          </a:ln>
                          <a:solidFill>
                            <a:schemeClr val="tx1"/>
                          </a:solidFill>
                          <a:effectLst/>
                          <a:latin typeface="Comic Sans MS" panose="030F0702030302020204" pitchFamily="66" charset="0"/>
                        </a:rPr>
                      </a:br>
                      <a:r>
                        <a:rPr kumimoji="0" lang="de-DE" altLang="de-DE" sz="1600" b="0" i="0" u="none" strike="noStrike" cap="none" normalizeH="0" baseline="0" dirty="0" smtClean="0">
                          <a:ln>
                            <a:noFill/>
                          </a:ln>
                          <a:solidFill>
                            <a:schemeClr val="tx1"/>
                          </a:solidFill>
                          <a:effectLst/>
                          <a:latin typeface="Comic Sans MS" panose="030F0702030302020204" pitchFamily="66" charset="0"/>
                        </a:rPr>
                        <a:t>Wenn möglich, </a:t>
                      </a:r>
                      <a:r>
                        <a:rPr kumimoji="0" lang="de-DE" altLang="de-DE" sz="1600" b="0" i="0" u="none" strike="noStrike" cap="none" normalizeH="0" baseline="0" dirty="0" smtClean="0">
                          <a:ln>
                            <a:noFill/>
                          </a:ln>
                          <a:solidFill>
                            <a:srgbClr val="CC0000"/>
                          </a:solidFill>
                          <a:effectLst/>
                          <a:latin typeface="Comic Sans MS" panose="030F0702030302020204" pitchFamily="66" charset="0"/>
                        </a:rPr>
                        <a:t>keine</a:t>
                      </a:r>
                      <a:r>
                        <a:rPr kumimoji="0" lang="de-DE" altLang="de-DE" sz="1600" b="0" i="0" u="none" strike="noStrike" cap="none" normalizeH="0" baseline="0" dirty="0" smtClean="0">
                          <a:ln>
                            <a:noFill/>
                          </a:ln>
                          <a:solidFill>
                            <a:schemeClr val="tx1"/>
                          </a:solidFill>
                          <a:effectLst/>
                          <a:latin typeface="Comic Sans MS" panose="030F0702030302020204" pitchFamily="66" charset="0"/>
                        </a:rPr>
                        <a:t> </a:t>
                      </a:r>
                      <a:r>
                        <a:rPr kumimoji="0" lang="de-DE" altLang="de-DE" sz="1600" b="0" i="0" u="none" strike="noStrike" cap="none" normalizeH="0" baseline="0" dirty="0">
                          <a:ln>
                            <a:noFill/>
                          </a:ln>
                          <a:solidFill>
                            <a:schemeClr val="tx1"/>
                          </a:solidFill>
                          <a:effectLst/>
                          <a:latin typeface="Comic Sans MS" panose="030F0702030302020204" pitchFamily="66" charset="0"/>
                        </a:rPr>
                        <a:t>Beleuchtungskörper mit Spezial-LED Lampen kaufen!</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smtClean="0">
                          <a:ln>
                            <a:noFill/>
                          </a:ln>
                          <a:solidFill>
                            <a:schemeClr val="tx1"/>
                          </a:solidFill>
                          <a:effectLst/>
                          <a:latin typeface="Comic Sans MS" panose="030F0702030302020204" pitchFamily="66" charset="0"/>
                        </a:rPr>
                        <a:t>Kaum </a:t>
                      </a:r>
                      <a:r>
                        <a:rPr kumimoji="0" lang="de-DE" altLang="de-DE" sz="1600" b="0" i="0" u="none" strike="noStrike" cap="none" normalizeH="0" baseline="0" dirty="0">
                          <a:ln>
                            <a:noFill/>
                          </a:ln>
                          <a:solidFill>
                            <a:schemeClr val="tx1"/>
                          </a:solidFill>
                          <a:effectLst/>
                          <a:latin typeface="Comic Sans MS" panose="030F0702030302020204" pitchFamily="66" charset="0"/>
                        </a:rPr>
                        <a:t>ganz kleine LEDs erhältlich, da Elektronik u. Wärmeabfuhr notwendig – deshalb auch keine zu kleine Lampen wählen</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6739305"/>
                  </a:ext>
                </a:extLst>
              </a:tr>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Strahler</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a:ln>
                            <a:noFill/>
                          </a:ln>
                          <a:solidFill>
                            <a:schemeClr val="tx1"/>
                          </a:solidFill>
                          <a:effectLst/>
                          <a:latin typeface="Comic Sans MS" panose="030F0702030302020204" pitchFamily="66" charset="0"/>
                        </a:rPr>
                        <a:t>Den richtigen </a:t>
                      </a:r>
                      <a:r>
                        <a:rPr kumimoji="0" lang="de-DE" altLang="de-DE" sz="1600" b="0" i="0" u="none" strike="noStrike" cap="none" normalizeH="0" baseline="0" dirty="0">
                          <a:ln>
                            <a:noFill/>
                          </a:ln>
                          <a:solidFill>
                            <a:srgbClr val="CC0000"/>
                          </a:solidFill>
                          <a:effectLst/>
                          <a:latin typeface="Comic Sans MS" panose="030F0702030302020204" pitchFamily="66" charset="0"/>
                        </a:rPr>
                        <a:t>Abstrahlwinkel</a:t>
                      </a:r>
                      <a:r>
                        <a:rPr kumimoji="0" lang="de-DE" altLang="de-DE" sz="1600" b="0" i="0" u="none" strike="noStrike" cap="none" normalizeH="0" baseline="0" dirty="0">
                          <a:ln>
                            <a:noFill/>
                          </a:ln>
                          <a:solidFill>
                            <a:schemeClr val="tx1"/>
                          </a:solidFill>
                          <a:effectLst/>
                          <a:latin typeface="Comic Sans MS" panose="030F0702030302020204" pitchFamily="66" charset="0"/>
                        </a:rPr>
                        <a:t> wählen und damit Angaben zur Helligkeit (</a:t>
                      </a:r>
                      <a:r>
                        <a:rPr kumimoji="0" lang="de-DE" altLang="de-DE" sz="1600" b="0" i="0" u="none" strike="noStrike" cap="none" normalizeH="0" baseline="0" dirty="0">
                          <a:ln>
                            <a:noFill/>
                          </a:ln>
                          <a:solidFill>
                            <a:srgbClr val="CC0000"/>
                          </a:solidFill>
                          <a:effectLst/>
                          <a:latin typeface="Comic Sans MS" panose="030F0702030302020204" pitchFamily="66" charset="0"/>
                        </a:rPr>
                        <a:t>in Candela</a:t>
                      </a:r>
                      <a:r>
                        <a:rPr kumimoji="0" lang="de-DE" altLang="de-DE" sz="1600" b="0" i="0" u="none" strike="noStrike" cap="none" normalizeH="0" baseline="0" dirty="0">
                          <a:ln>
                            <a:noFill/>
                          </a:ln>
                          <a:solidFill>
                            <a:schemeClr val="tx1"/>
                          </a:solidFill>
                          <a:effectLst/>
                          <a:latin typeface="Comic Sans MS" panose="030F0702030302020204" pitchFamily="66" charset="0"/>
                        </a:rPr>
                        <a:t>) vergleichen, jedoch </a:t>
                      </a:r>
                      <a:r>
                        <a:rPr kumimoji="0" lang="de-DE" altLang="de-DE" sz="1600" b="0" i="0" u="none" strike="noStrike" cap="none" normalizeH="0" baseline="0" dirty="0">
                          <a:ln>
                            <a:noFill/>
                          </a:ln>
                          <a:solidFill>
                            <a:srgbClr val="CC0000"/>
                          </a:solidFill>
                          <a:effectLst/>
                          <a:latin typeface="Comic Sans MS" panose="030F0702030302020204" pitchFamily="66" charset="0"/>
                        </a:rPr>
                        <a:t>lm </a:t>
                      </a:r>
                      <a:r>
                        <a:rPr kumimoji="0" lang="de-DE" altLang="de-DE" sz="1600" b="0" i="0" u="none" strike="noStrike" cap="none" normalizeH="0" baseline="0" dirty="0">
                          <a:ln>
                            <a:noFill/>
                          </a:ln>
                          <a:solidFill>
                            <a:schemeClr val="tx1"/>
                          </a:solidFill>
                          <a:effectLst/>
                          <a:latin typeface="Comic Sans MS" panose="030F0702030302020204" pitchFamily="66" charset="0"/>
                        </a:rPr>
                        <a:t>glaubhafter!</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1385193"/>
                  </a:ext>
                </a:extLst>
              </a:tr>
              <a:tr h="4064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Dimmen</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a:ln>
                            <a:noFill/>
                          </a:ln>
                          <a:solidFill>
                            <a:schemeClr val="tx1"/>
                          </a:solidFill>
                          <a:effectLst/>
                          <a:latin typeface="Comic Sans MS" panose="030F0702030302020204" pitchFamily="66" charset="0"/>
                        </a:rPr>
                        <a:t>Beachten, dass sich LEDs meist nicht </a:t>
                      </a:r>
                      <a:r>
                        <a:rPr kumimoji="0" lang="de-DE" altLang="de-DE" sz="1600" b="0" i="0" u="none" strike="noStrike" cap="none" normalizeH="0" baseline="0" dirty="0">
                          <a:ln>
                            <a:noFill/>
                          </a:ln>
                          <a:solidFill>
                            <a:srgbClr val="CC0000"/>
                          </a:solidFill>
                          <a:effectLst/>
                          <a:latin typeface="Comic Sans MS" panose="030F0702030302020204" pitchFamily="66" charset="0"/>
                        </a:rPr>
                        <a:t>dimmen </a:t>
                      </a:r>
                      <a:r>
                        <a:rPr kumimoji="0" lang="de-DE" altLang="de-DE" sz="1600" b="0" i="0" u="none" strike="noStrike" cap="none" normalizeH="0" baseline="0" dirty="0">
                          <a:ln>
                            <a:noFill/>
                          </a:ln>
                          <a:solidFill>
                            <a:schemeClr val="tx1"/>
                          </a:solidFill>
                          <a:effectLst/>
                          <a:latin typeface="Comic Sans MS" panose="030F0702030302020204" pitchFamily="66" charset="0"/>
                        </a:rPr>
                        <a:t>lassen. </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596715"/>
                  </a:ext>
                </a:extLst>
              </a:tr>
              <a:tr h="7810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Vorschaltgeräte, Trafos</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Mindestbelastung von elektronischen Trafos beachten, ggf. passenden Trafo für LEDs kaufen. </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0467744"/>
                  </a:ext>
                </a:extLst>
              </a:tr>
              <a:tr h="6477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Lebensdauer</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Angegebene Lebensdauer sollte  mindestens 10.000, besser noch 20.000 – 50.000 Stunden betragen.</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8688098"/>
                  </a:ext>
                </a:extLst>
              </a:tr>
              <a:tr h="5461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a:ln>
                            <a:noFill/>
                          </a:ln>
                          <a:solidFill>
                            <a:schemeClr val="tx1"/>
                          </a:solidFill>
                          <a:effectLst/>
                          <a:latin typeface="Comic Sans MS" panose="030F0702030302020204" pitchFamily="66" charset="0"/>
                        </a:rPr>
                        <a:t>Preis</a:t>
                      </a:r>
                    </a:p>
                  </a:txBody>
                  <a:tcPr marL="36000" marR="36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600" b="0" i="0" u="none" strike="noStrike" cap="none" normalizeH="0" baseline="0" dirty="0">
                          <a:ln>
                            <a:noFill/>
                          </a:ln>
                          <a:solidFill>
                            <a:schemeClr val="tx1"/>
                          </a:solidFill>
                          <a:effectLst/>
                          <a:latin typeface="Comic Sans MS" panose="030F0702030302020204" pitchFamily="66" charset="0"/>
                        </a:rPr>
                        <a:t>Teilweise </a:t>
                      </a:r>
                      <a:r>
                        <a:rPr kumimoji="0" lang="de-DE" altLang="de-DE" sz="1600" b="0" i="0" u="none" strike="noStrike" cap="none" normalizeH="0" baseline="0" dirty="0" smtClean="0">
                          <a:ln>
                            <a:noFill/>
                          </a:ln>
                          <a:solidFill>
                            <a:schemeClr val="tx1"/>
                          </a:solidFill>
                          <a:effectLst/>
                          <a:latin typeface="Comic Sans MS" panose="030F0702030302020204" pitchFamily="66" charset="0"/>
                        </a:rPr>
                        <a:t>Preis-u. Qualitätsunterschiede</a:t>
                      </a:r>
                      <a:r>
                        <a:rPr kumimoji="0" lang="de-DE" altLang="de-DE" sz="1600" b="0" i="0" u="none" strike="noStrike" cap="none" normalizeH="0" baseline="0" dirty="0">
                          <a:ln>
                            <a:noFill/>
                          </a:ln>
                          <a:solidFill>
                            <a:schemeClr val="tx1"/>
                          </a:solidFill>
                          <a:effectLst/>
                          <a:latin typeface="Comic Sans MS" panose="030F0702030302020204" pitchFamily="66" charset="0"/>
                        </a:rPr>
                        <a:t>, Marken bevorzugen </a:t>
                      </a:r>
                    </a:p>
                  </a:txBody>
                  <a:tcPr marL="36000" marR="36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6538407"/>
                  </a:ext>
                </a:extLst>
              </a:tr>
            </a:tbl>
          </a:graphicData>
        </a:graphic>
      </p:graphicFrame>
      <p:sp>
        <p:nvSpPr>
          <p:cNvPr id="86145" name="Text Box 129">
            <a:extLst>
              <a:ext uri="{FF2B5EF4-FFF2-40B4-BE49-F238E27FC236}">
                <a16:creationId xmlns:a16="http://schemas.microsoft.com/office/drawing/2014/main" id="{CAFA1E69-2F2A-42CF-A864-4928159B2481}"/>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Was ist beim Kauf von LEDs zu beachten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3">
            <a:extLst>
              <a:ext uri="{FF2B5EF4-FFF2-40B4-BE49-F238E27FC236}">
                <a16:creationId xmlns:a16="http://schemas.microsoft.com/office/drawing/2014/main" id="{E2CA2B5C-98E0-4A37-A77E-5FDB4DD8D454}"/>
              </a:ext>
            </a:extLst>
          </p:cNvPr>
          <p:cNvSpPr>
            <a:spLocks noGrp="1" noChangeArrowheads="1"/>
          </p:cNvSpPr>
          <p:nvPr>
            <p:ph type="body" idx="1"/>
          </p:nvPr>
        </p:nvSpPr>
        <p:spPr bwMode="auto">
          <a:xfrm>
            <a:off x="611188" y="981075"/>
            <a:ext cx="8229600" cy="41036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de-DE" altLang="de-DE" sz="2000" dirty="0">
                <a:sym typeface="Wingdings" panose="05000000000000000000" pitchFamily="2" charset="2"/>
              </a:rPr>
              <a:t>Und zum Schluss:	</a:t>
            </a:r>
            <a:r>
              <a:rPr lang="de-DE" altLang="de-DE" sz="2000" dirty="0">
                <a:solidFill>
                  <a:schemeClr val="hlink"/>
                </a:solidFill>
                <a:sym typeface="Wingdings" panose="05000000000000000000" pitchFamily="2" charset="2"/>
              </a:rPr>
              <a:t>Noch Fragen ?</a:t>
            </a:r>
          </a:p>
          <a:p>
            <a:pPr>
              <a:lnSpc>
                <a:spcPct val="80000"/>
              </a:lnSpc>
              <a:buFont typeface="Arial" panose="020B0604020202020204" pitchFamily="34" charset="0"/>
              <a:buNone/>
            </a:pPr>
            <a:endParaRPr lang="de-DE" altLang="de-DE" sz="2000" dirty="0">
              <a:solidFill>
                <a:schemeClr val="hlink"/>
              </a:solidFill>
              <a:sym typeface="Wingdings" panose="05000000000000000000" pitchFamily="2" charset="2"/>
            </a:endParaRPr>
          </a:p>
          <a:p>
            <a:pPr>
              <a:lnSpc>
                <a:spcPct val="80000"/>
              </a:lnSpc>
              <a:buFont typeface="Arial" panose="020B0604020202020204" pitchFamily="34" charset="0"/>
              <a:buNone/>
            </a:pPr>
            <a:endParaRPr lang="de-DE" altLang="de-DE" sz="2000" dirty="0">
              <a:sym typeface="Wingdings" panose="05000000000000000000" pitchFamily="2" charset="2"/>
            </a:endParaRPr>
          </a:p>
          <a:p>
            <a:pPr>
              <a:lnSpc>
                <a:spcPct val="80000"/>
              </a:lnSpc>
              <a:buFont typeface="Arial" panose="020B0604020202020204" pitchFamily="34" charset="0"/>
              <a:buNone/>
            </a:pPr>
            <a:r>
              <a:rPr lang="de-DE" altLang="de-DE" sz="2000" dirty="0">
                <a:sym typeface="Wingdings" panose="05000000000000000000" pitchFamily="2" charset="2"/>
              </a:rPr>
              <a:t>Nur zu, vielleicht können wir sie beantworten.</a:t>
            </a:r>
          </a:p>
          <a:p>
            <a:pPr>
              <a:lnSpc>
                <a:spcPct val="80000"/>
              </a:lnSpc>
              <a:buFont typeface="Arial" panose="020B0604020202020204" pitchFamily="34" charset="0"/>
              <a:buNone/>
            </a:pPr>
            <a:endParaRPr lang="de-DE" altLang="de-DE" sz="2000" dirty="0">
              <a:sym typeface="Wingdings" panose="05000000000000000000" pitchFamily="2" charset="2"/>
            </a:endParaRPr>
          </a:p>
          <a:p>
            <a:pPr>
              <a:lnSpc>
                <a:spcPct val="80000"/>
              </a:lnSpc>
              <a:buFont typeface="Arial" panose="020B0604020202020204" pitchFamily="34" charset="0"/>
              <a:buNone/>
            </a:pPr>
            <a:r>
              <a:rPr lang="de-DE" altLang="de-DE" sz="2000" dirty="0">
                <a:sym typeface="Wingdings" panose="05000000000000000000" pitchFamily="2" charset="2"/>
              </a:rPr>
              <a:t>Vielleicht aber auch nicht, dann gibt es noch die echten Profis !   </a:t>
            </a:r>
            <a:r>
              <a:rPr lang="de-DE" altLang="de-DE" sz="2000" b="1" dirty="0">
                <a:sym typeface="Wingdings" panose="05000000000000000000" pitchFamily="2" charset="2"/>
              </a:rPr>
              <a:t></a:t>
            </a:r>
          </a:p>
          <a:p>
            <a:pPr>
              <a:lnSpc>
                <a:spcPct val="80000"/>
              </a:lnSpc>
              <a:buFont typeface="Arial" panose="020B0604020202020204" pitchFamily="34" charset="0"/>
              <a:buNone/>
            </a:pPr>
            <a:endParaRPr lang="de-DE" altLang="de-DE" sz="2000" dirty="0">
              <a:sym typeface="Wingdings" panose="05000000000000000000" pitchFamily="2" charset="2"/>
            </a:endParaRPr>
          </a:p>
          <a:p>
            <a:pPr>
              <a:lnSpc>
                <a:spcPct val="80000"/>
              </a:lnSpc>
              <a:buFont typeface="Arial" panose="020B0604020202020204" pitchFamily="34" charset="0"/>
              <a:buNone/>
            </a:pPr>
            <a:endParaRPr lang="de-DE" altLang="de-DE" sz="2000" dirty="0">
              <a:sym typeface="Wingdings" panose="05000000000000000000" pitchFamily="2" charset="2"/>
            </a:endParaRPr>
          </a:p>
          <a:p>
            <a:pPr>
              <a:lnSpc>
                <a:spcPct val="80000"/>
              </a:lnSpc>
              <a:buFont typeface="Arial" panose="020B0604020202020204" pitchFamily="34" charset="0"/>
              <a:buNone/>
            </a:pPr>
            <a:r>
              <a:rPr lang="de-DE" altLang="de-DE" sz="2000" dirty="0">
                <a:sym typeface="Wingdings" panose="05000000000000000000" pitchFamily="2" charset="2"/>
              </a:rPr>
              <a:t>Besten Dank für die Aufmerksamkeit.</a:t>
            </a:r>
          </a:p>
          <a:p>
            <a:pPr>
              <a:lnSpc>
                <a:spcPct val="80000"/>
              </a:lnSpc>
              <a:buFont typeface="Arial" panose="020B0604020202020204" pitchFamily="34" charset="0"/>
              <a:buNone/>
            </a:pPr>
            <a:endParaRPr lang="de-DE" altLang="de-DE" sz="2000" dirty="0">
              <a:sym typeface="Wingdings" panose="05000000000000000000" pitchFamily="2" charset="2"/>
            </a:endParaRPr>
          </a:p>
          <a:p>
            <a:pPr>
              <a:lnSpc>
                <a:spcPct val="80000"/>
              </a:lnSpc>
              <a:buFont typeface="Arial" panose="020B0604020202020204" pitchFamily="34" charset="0"/>
              <a:buNone/>
            </a:pPr>
            <a:r>
              <a:rPr lang="de-DE" altLang="de-DE" sz="2000" dirty="0">
                <a:sym typeface="Wingdings" panose="05000000000000000000" pitchFamily="2" charset="2"/>
              </a:rPr>
              <a:t>					</a:t>
            </a:r>
          </a:p>
          <a:p>
            <a:pPr>
              <a:lnSpc>
                <a:spcPct val="80000"/>
              </a:lnSpc>
              <a:buFont typeface="Arial" panose="020B0604020202020204" pitchFamily="34" charset="0"/>
              <a:buNone/>
            </a:pPr>
            <a:r>
              <a:rPr lang="de-DE" altLang="de-DE" sz="2000" dirty="0">
                <a:sym typeface="Wingdings" panose="05000000000000000000" pitchFamily="2" charset="2"/>
              </a:rPr>
              <a:t>	</a:t>
            </a:r>
            <a:r>
              <a:rPr lang="de-DE" altLang="de-DE" sz="2000" b="1" dirty="0">
                <a:solidFill>
                  <a:srgbClr val="CC0000"/>
                </a:solidFill>
                <a:sym typeface="Wingdings" panose="05000000000000000000" pitchFamily="2" charset="2"/>
              </a:rPr>
              <a:t>Und nun auf zum Stromsparen mit gutem Licht !!!.</a:t>
            </a:r>
          </a:p>
        </p:txBody>
      </p:sp>
      <p:sp>
        <p:nvSpPr>
          <p:cNvPr id="95238" name="Text Box 6">
            <a:extLst>
              <a:ext uri="{FF2B5EF4-FFF2-40B4-BE49-F238E27FC236}">
                <a16:creationId xmlns:a16="http://schemas.microsoft.com/office/drawing/2014/main" id="{739D404C-04E5-48AA-97E2-DD8BD751C8A5}"/>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Fragen </a:t>
            </a:r>
          </a:p>
        </p:txBody>
      </p:sp>
      <p:sp>
        <p:nvSpPr>
          <p:cNvPr id="2" name="Rechteck 1">
            <a:extLst>
              <a:ext uri="{FF2B5EF4-FFF2-40B4-BE49-F238E27FC236}">
                <a16:creationId xmlns:a16="http://schemas.microsoft.com/office/drawing/2014/main" id="{4F1C78C3-5F9E-46A7-826C-3F703DAA8135}"/>
              </a:ext>
            </a:extLst>
          </p:cNvPr>
          <p:cNvSpPr/>
          <p:nvPr/>
        </p:nvSpPr>
        <p:spPr>
          <a:xfrm>
            <a:off x="756801" y="5273724"/>
            <a:ext cx="7048724" cy="707886"/>
          </a:xfrm>
          <a:prstGeom prst="rect">
            <a:avLst/>
          </a:prstGeom>
        </p:spPr>
        <p:txBody>
          <a:bodyPr wrap="none">
            <a:spAutoFit/>
          </a:bodyPr>
          <a:lstStyle/>
          <a:p>
            <a:pPr algn="l">
              <a:spcBef>
                <a:spcPct val="50000"/>
              </a:spcBef>
            </a:pPr>
            <a:r>
              <a:rPr lang="de-DE" altLang="de-DE" b="1" dirty="0">
                <a:solidFill>
                  <a:schemeClr val="hlink"/>
                </a:solidFill>
              </a:rPr>
              <a:t>Noch ein paar Infos zum Herunterladen:</a:t>
            </a:r>
          </a:p>
          <a:p>
            <a:pPr algn="l">
              <a:spcBef>
                <a:spcPct val="50000"/>
              </a:spcBef>
            </a:pPr>
            <a:r>
              <a:rPr lang="de-DE" altLang="de-DE" b="1" dirty="0">
                <a:solidFill>
                  <a:schemeClr val="hlink"/>
                </a:solidFill>
              </a:rPr>
              <a:t>	</a:t>
            </a:r>
            <a:r>
              <a:rPr lang="de-DE" altLang="de-DE" b="1" dirty="0">
                <a:solidFill>
                  <a:srgbClr val="00B050"/>
                </a:solidFill>
                <a:hlinkClick r:id="rId2"/>
              </a:rPr>
              <a:t>http://www.horbiradio.de/Dokumente%20Lampen/Kauf.pdf</a:t>
            </a:r>
            <a:r>
              <a:rPr lang="de-DE" altLang="de-DE" b="1" dirty="0">
                <a:solidFill>
                  <a:srgbClr val="00B05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a:extLst>
              <a:ext uri="{FF2B5EF4-FFF2-40B4-BE49-F238E27FC236}">
                <a16:creationId xmlns:a16="http://schemas.microsoft.com/office/drawing/2014/main" id="{BB385048-A7DA-45F2-A0C8-AF8F253FCA74}"/>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Ende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a:extLst>
              <a:ext uri="{FF2B5EF4-FFF2-40B4-BE49-F238E27FC236}">
                <a16:creationId xmlns:a16="http://schemas.microsoft.com/office/drawing/2014/main" id="{65D9E0E3-E6AA-4253-B432-58C837088885}"/>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Ende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a:extLst>
              <a:ext uri="{FF2B5EF4-FFF2-40B4-BE49-F238E27FC236}">
                <a16:creationId xmlns:a16="http://schemas.microsoft.com/office/drawing/2014/main" id="{CBB751C4-5031-414F-A240-6F56F55A23BE}"/>
              </a:ext>
            </a:extLst>
          </p:cNvPr>
          <p:cNvSpPr txBox="1">
            <a:spLocks noChangeArrowheads="1"/>
          </p:cNvSpPr>
          <p:nvPr/>
        </p:nvSpPr>
        <p:spPr bwMode="auto">
          <a:xfrm>
            <a:off x="0" y="0"/>
            <a:ext cx="9144000" cy="528638"/>
          </a:xfrm>
          <a:prstGeom prst="rect">
            <a:avLst/>
          </a:prstGeom>
          <a:noFill/>
          <a:ln w="93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217091" name="Group 3">
            <a:extLst>
              <a:ext uri="{FF2B5EF4-FFF2-40B4-BE49-F238E27FC236}">
                <a16:creationId xmlns:a16="http://schemas.microsoft.com/office/drawing/2014/main" id="{C781B26A-3BA6-44F1-BD88-9F7817829EF3}"/>
              </a:ext>
            </a:extLst>
          </p:cNvPr>
          <p:cNvGrpSpPr>
            <a:grpSpLocks/>
          </p:cNvGrpSpPr>
          <p:nvPr/>
        </p:nvGrpSpPr>
        <p:grpSpPr bwMode="auto">
          <a:xfrm>
            <a:off x="1131888" y="5516563"/>
            <a:ext cx="6837362" cy="1338262"/>
            <a:chOff x="713" y="3475"/>
            <a:chExt cx="4307" cy="843"/>
          </a:xfrm>
        </p:grpSpPr>
        <p:pic>
          <p:nvPicPr>
            <p:cNvPr id="217092" name="Picture 4">
              <a:extLst>
                <a:ext uri="{FF2B5EF4-FFF2-40B4-BE49-F238E27FC236}">
                  <a16:creationId xmlns:a16="http://schemas.microsoft.com/office/drawing/2014/main" id="{8202B7C3-DC24-4898-A154-867CDD7D2A62}"/>
                </a:ext>
              </a:extLst>
            </p:cNvPr>
            <p:cNvPicPr>
              <a:picLocks noChangeAspect="1" noChangeArrowheads="1"/>
            </p:cNvPicPr>
            <p:nvPr/>
          </p:nvPicPr>
          <p:blipFill>
            <a:blip r:embed="rId4">
              <a:lum bright="-12000" contrast="36000"/>
              <a:extLst>
                <a:ext uri="{28A0092B-C50C-407E-A947-70E740481C1C}">
                  <a14:useLocalDpi xmlns:a14="http://schemas.microsoft.com/office/drawing/2010/main"/>
                </a:ext>
              </a:extLst>
            </a:blip>
            <a:srcRect/>
            <a:stretch>
              <a:fillRect/>
            </a:stretch>
          </p:blipFill>
          <p:spPr bwMode="auto">
            <a:xfrm>
              <a:off x="713" y="3475"/>
              <a:ext cx="2124" cy="844"/>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3" name="Text Box 5">
              <a:extLst>
                <a:ext uri="{FF2B5EF4-FFF2-40B4-BE49-F238E27FC236}">
                  <a16:creationId xmlns:a16="http://schemas.microsoft.com/office/drawing/2014/main" id="{94CFFC9B-1413-41E2-BD2F-4EC03C745466}"/>
                </a:ext>
              </a:extLst>
            </p:cNvPr>
            <p:cNvSpPr txBox="1">
              <a:spLocks noChangeArrowheads="1"/>
            </p:cNvSpPr>
            <p:nvPr/>
          </p:nvSpPr>
          <p:spPr bwMode="auto">
            <a:xfrm>
              <a:off x="3089" y="3702"/>
              <a:ext cx="1932"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 und Intensität</a:t>
              </a:r>
            </a:p>
          </p:txBody>
        </p:sp>
      </p:grpSp>
      <p:grpSp>
        <p:nvGrpSpPr>
          <p:cNvPr id="217102" name="Group 14">
            <a:extLst>
              <a:ext uri="{FF2B5EF4-FFF2-40B4-BE49-F238E27FC236}">
                <a16:creationId xmlns:a16="http://schemas.microsoft.com/office/drawing/2014/main" id="{768BC629-C7E4-437D-ACFA-CCE607F5678B}"/>
              </a:ext>
            </a:extLst>
          </p:cNvPr>
          <p:cNvGrpSpPr>
            <a:grpSpLocks/>
          </p:cNvGrpSpPr>
          <p:nvPr/>
        </p:nvGrpSpPr>
        <p:grpSpPr bwMode="auto">
          <a:xfrm>
            <a:off x="1116013" y="4508500"/>
            <a:ext cx="6831012" cy="620713"/>
            <a:chOff x="703" y="2840"/>
            <a:chExt cx="4303" cy="391"/>
          </a:xfrm>
        </p:grpSpPr>
        <p:pic>
          <p:nvPicPr>
            <p:cNvPr id="217095" name="Picture 7">
              <a:extLst>
                <a:ext uri="{FF2B5EF4-FFF2-40B4-BE49-F238E27FC236}">
                  <a16:creationId xmlns:a16="http://schemas.microsoft.com/office/drawing/2014/main" id="{13AEC5ED-D58B-44D3-A8E9-808166C9C88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 y="2840"/>
              <a:ext cx="2141" cy="3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6" name="Text Box 8">
              <a:extLst>
                <a:ext uri="{FF2B5EF4-FFF2-40B4-BE49-F238E27FC236}">
                  <a16:creationId xmlns:a16="http://schemas.microsoft.com/office/drawing/2014/main" id="{726CCFE0-DCD3-49A1-A7BE-19B006559ABC}"/>
                </a:ext>
              </a:extLst>
            </p:cNvPr>
            <p:cNvSpPr txBox="1">
              <a:spLocks noChangeArrowheads="1"/>
            </p:cNvSpPr>
            <p:nvPr/>
          </p:nvSpPr>
          <p:spPr bwMode="auto">
            <a:xfrm>
              <a:off x="3048" y="2878"/>
              <a:ext cx="1958"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a:t>
              </a:r>
            </a:p>
          </p:txBody>
        </p:sp>
      </p:grpSp>
      <p:sp>
        <p:nvSpPr>
          <p:cNvPr id="217097" name="Text Box 9">
            <a:extLst>
              <a:ext uri="{FF2B5EF4-FFF2-40B4-BE49-F238E27FC236}">
                <a16:creationId xmlns:a16="http://schemas.microsoft.com/office/drawing/2014/main" id="{71EF8EEF-C576-4F7D-B48C-95DE1ABF353B}"/>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eaLnBrk="0" hangingPunct="0">
              <a:spcBef>
                <a:spcPts val="1750"/>
              </a:spcBef>
              <a:buSzPct val="100000"/>
            </a:pPr>
            <a:r>
              <a:rPr lang="de-DE" altLang="de-DE" sz="2800">
                <a:solidFill>
                  <a:srgbClr val="000000"/>
                </a:solidFill>
              </a:rPr>
              <a:t>Spektrum des Sonnenlichtes u. Augenempfindlichkeit</a:t>
            </a:r>
          </a:p>
        </p:txBody>
      </p:sp>
      <p:graphicFrame>
        <p:nvGraphicFramePr>
          <p:cNvPr id="217098" name="Object 10">
            <a:extLst>
              <a:ext uri="{FF2B5EF4-FFF2-40B4-BE49-F238E27FC236}">
                <a16:creationId xmlns:a16="http://schemas.microsoft.com/office/drawing/2014/main" id="{68D94E25-A0B7-40A2-B5D1-B1B8BCE7331F}"/>
              </a:ext>
            </a:extLst>
          </p:cNvPr>
          <p:cNvGraphicFramePr>
            <a:graphicFrameLocks noChangeAspect="1"/>
          </p:cNvGraphicFramePr>
          <p:nvPr/>
        </p:nvGraphicFramePr>
        <p:xfrm>
          <a:off x="0" y="631825"/>
          <a:ext cx="9072563" cy="3689350"/>
        </p:xfrm>
        <a:graphic>
          <a:graphicData uri="http://schemas.openxmlformats.org/presentationml/2006/ole">
            <mc:AlternateContent xmlns:mc="http://schemas.openxmlformats.org/markup-compatibility/2006">
              <mc:Choice xmlns:v="urn:schemas-microsoft-com:vml" Requires="v">
                <p:oleObj spid="_x0000_s217148" r:id="rId6" imgW="11897640" imgH="4697280" progId="">
                  <p:embed/>
                </p:oleObj>
              </mc:Choice>
              <mc:Fallback>
                <p:oleObj r:id="rId6" imgW="11897640" imgH="4697280" progI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1825"/>
                        <a:ext cx="9072563" cy="36893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7099" name="Group 11">
            <a:extLst>
              <a:ext uri="{FF2B5EF4-FFF2-40B4-BE49-F238E27FC236}">
                <a16:creationId xmlns:a16="http://schemas.microsoft.com/office/drawing/2014/main" id="{17CDA5A9-21D1-469B-8E67-AA2BB8AD6523}"/>
              </a:ext>
            </a:extLst>
          </p:cNvPr>
          <p:cNvGrpSpPr>
            <a:grpSpLocks/>
          </p:cNvGrpSpPr>
          <p:nvPr/>
        </p:nvGrpSpPr>
        <p:grpSpPr bwMode="auto">
          <a:xfrm>
            <a:off x="615950" y="3387725"/>
            <a:ext cx="6116638" cy="334963"/>
            <a:chOff x="388" y="2134"/>
            <a:chExt cx="3853" cy="211"/>
          </a:xfrm>
        </p:grpSpPr>
        <p:sp>
          <p:nvSpPr>
            <p:cNvPr id="217100" name="Text Box 12">
              <a:extLst>
                <a:ext uri="{FF2B5EF4-FFF2-40B4-BE49-F238E27FC236}">
                  <a16:creationId xmlns:a16="http://schemas.microsoft.com/office/drawing/2014/main" id="{8021DBD8-DFF4-48E6-BE60-CD225A15A809}"/>
                </a:ext>
              </a:extLst>
            </p:cNvPr>
            <p:cNvSpPr txBox="1">
              <a:spLocks noChangeArrowheads="1"/>
            </p:cNvSpPr>
            <p:nvPr/>
          </p:nvSpPr>
          <p:spPr bwMode="auto">
            <a:xfrm>
              <a:off x="2837" y="2134"/>
              <a:ext cx="1405" cy="212"/>
            </a:xfrm>
            <a:prstGeom prst="rect">
              <a:avLst/>
            </a:prstGeom>
            <a:blipFill dpi="0" rotWithShape="0">
              <a:blip r:embed="rId8">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17101" name="Text Box 13">
              <a:extLst>
                <a:ext uri="{FF2B5EF4-FFF2-40B4-BE49-F238E27FC236}">
                  <a16:creationId xmlns:a16="http://schemas.microsoft.com/office/drawing/2014/main" id="{D7EC2979-FF44-4A7E-ACFF-C8DAED3EF03E}"/>
                </a:ext>
              </a:extLst>
            </p:cNvPr>
            <p:cNvSpPr txBox="1">
              <a:spLocks noChangeArrowheads="1"/>
            </p:cNvSpPr>
            <p:nvPr/>
          </p:nvSpPr>
          <p:spPr bwMode="auto">
            <a:xfrm>
              <a:off x="388" y="2134"/>
              <a:ext cx="339" cy="212"/>
            </a:xfrm>
            <a:prstGeom prst="rect">
              <a:avLst/>
            </a:prstGeom>
            <a:blipFill dpi="0" rotWithShape="0">
              <a:blip r:embed="rId9">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7102"/>
                                        </p:tgtEl>
                                        <p:attrNameLst>
                                          <p:attrName>style.visibility</p:attrName>
                                        </p:attrNameLst>
                                      </p:cBhvr>
                                      <p:to>
                                        <p:strVal val="visible"/>
                                      </p:to>
                                    </p:set>
                                    <p:animEffect transition="in" filter="dissolve">
                                      <p:cBhvr>
                                        <p:cTn id="7" dur="500"/>
                                        <p:tgtEl>
                                          <p:spTgt spid="217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7091"/>
                                        </p:tgtEl>
                                        <p:attrNameLst>
                                          <p:attrName>style.visibility</p:attrName>
                                        </p:attrNameLst>
                                      </p:cBhvr>
                                      <p:to>
                                        <p:strVal val="visible"/>
                                      </p:to>
                                    </p:set>
                                    <p:animEffect transition="in" filter="dissolve">
                                      <p:cBhvr>
                                        <p:cTn id="12" dur="500"/>
                                        <p:tgtEl>
                                          <p:spTgt spid="217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a:extLst>
              <a:ext uri="{FF2B5EF4-FFF2-40B4-BE49-F238E27FC236}">
                <a16:creationId xmlns:a16="http://schemas.microsoft.com/office/drawing/2014/main" id="{16C0D135-0EC6-4D6F-95C8-EE45A210BE41}"/>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Ende</a:t>
            </a:r>
          </a:p>
        </p:txBody>
      </p:sp>
      <p:sp>
        <p:nvSpPr>
          <p:cNvPr id="193541" name="Text Box 5">
            <a:extLst>
              <a:ext uri="{FF2B5EF4-FFF2-40B4-BE49-F238E27FC236}">
                <a16:creationId xmlns:a16="http://schemas.microsoft.com/office/drawing/2014/main" id="{59300DC3-F5C7-416D-83FB-581F7D374B62}"/>
              </a:ext>
            </a:extLst>
          </p:cNvPr>
          <p:cNvSpPr txBox="1">
            <a:spLocks noChangeArrowheads="1"/>
          </p:cNvSpPr>
          <p:nvPr/>
        </p:nvSpPr>
        <p:spPr bwMode="auto">
          <a:xfrm>
            <a:off x="1835150" y="2420938"/>
            <a:ext cx="453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a:t>Ergänzungsmaterial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a:extLst>
              <a:ext uri="{FF2B5EF4-FFF2-40B4-BE49-F238E27FC236}">
                <a16:creationId xmlns:a16="http://schemas.microsoft.com/office/drawing/2014/main" id="{04A94A95-832B-4049-809D-1ACE15126883}"/>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dirty="0"/>
              <a:t>Schaden LED Lampen den Augen?</a:t>
            </a:r>
          </a:p>
        </p:txBody>
      </p:sp>
      <p:sp>
        <p:nvSpPr>
          <p:cNvPr id="2" name="Textfeld 1">
            <a:extLst>
              <a:ext uri="{FF2B5EF4-FFF2-40B4-BE49-F238E27FC236}">
                <a16:creationId xmlns:a16="http://schemas.microsoft.com/office/drawing/2014/main" id="{D7120487-1D49-4BFB-8E16-13EA6923177B}"/>
              </a:ext>
            </a:extLst>
          </p:cNvPr>
          <p:cNvSpPr txBox="1"/>
          <p:nvPr/>
        </p:nvSpPr>
        <p:spPr>
          <a:xfrm>
            <a:off x="287524" y="728285"/>
            <a:ext cx="8568952" cy="4524315"/>
          </a:xfrm>
          <a:prstGeom prst="rect">
            <a:avLst/>
          </a:prstGeom>
          <a:noFill/>
        </p:spPr>
        <p:txBody>
          <a:bodyPr wrap="square" rtlCol="0">
            <a:spAutoFit/>
          </a:bodyPr>
          <a:lstStyle/>
          <a:p>
            <a:pPr algn="l"/>
            <a:r>
              <a:rPr lang="de-DE" sz="1800" dirty="0"/>
              <a:t>Meldungen über die Schädigung der Netzhaut in mehren Medien, z. B.  Pro Retina Deutschland,  Link: </a:t>
            </a:r>
            <a:r>
              <a:rPr lang="de-DE" sz="1800" dirty="0">
                <a:hlinkClick r:id="rId2"/>
              </a:rPr>
              <a:t>http://www.pro-retina.de/newsletter/2017/led-lampen-schadet-blaues-licht-den-augen</a:t>
            </a:r>
            <a:endParaRPr lang="de-DE" sz="1800" dirty="0"/>
          </a:p>
          <a:p>
            <a:pPr algn="l"/>
            <a:r>
              <a:rPr lang="de-DE" sz="1800" dirty="0"/>
              <a:t>Quelle: das </a:t>
            </a:r>
            <a:r>
              <a:rPr lang="de-DE" sz="1800" dirty="0">
                <a:solidFill>
                  <a:srgbClr val="FF0000"/>
                </a:solidFill>
              </a:rPr>
              <a:t>französische Institut INSERM </a:t>
            </a:r>
          </a:p>
          <a:p>
            <a:pPr algn="l"/>
            <a:endParaRPr lang="de-DE" sz="1800" dirty="0"/>
          </a:p>
          <a:p>
            <a:pPr algn="l"/>
            <a:r>
              <a:rPr lang="de-DE" sz="1800" dirty="0"/>
              <a:t>Dagegen hat das </a:t>
            </a:r>
            <a:r>
              <a:rPr lang="de-DE" sz="1800" dirty="0">
                <a:solidFill>
                  <a:srgbClr val="FF0000"/>
                </a:solidFill>
              </a:rPr>
              <a:t>Eidgenössische Institut für Metrologie (</a:t>
            </a:r>
            <a:r>
              <a:rPr lang="de-DE" sz="1800" dirty="0" err="1">
                <a:solidFill>
                  <a:srgbClr val="FF0000"/>
                </a:solidFill>
              </a:rPr>
              <a:t>Metas</a:t>
            </a:r>
            <a:r>
              <a:rPr lang="de-DE" sz="1800" dirty="0">
                <a:solidFill>
                  <a:srgbClr val="FF0000"/>
                </a:solidFill>
              </a:rPr>
              <a:t>) </a:t>
            </a:r>
            <a:r>
              <a:rPr lang="de-DE" sz="1800" dirty="0"/>
              <a:t>eigene Untersuchungen dazu gemacht, die Entwarnung geben:</a:t>
            </a:r>
          </a:p>
          <a:p>
            <a:pPr algn="l"/>
            <a:r>
              <a:rPr lang="de-DE" sz="1800" dirty="0"/>
              <a:t> </a:t>
            </a:r>
            <a:r>
              <a:rPr lang="de-DE" sz="1800" dirty="0">
                <a:hlinkClick r:id="rId3"/>
              </a:rPr>
              <a:t>https://www.nzz.ch/nzzas/nzz-am-sonntag/wissen-licht-und-schatten-von-led-lampen-ld.6216</a:t>
            </a:r>
            <a:r>
              <a:rPr lang="de-DE" sz="1800" dirty="0"/>
              <a:t> </a:t>
            </a:r>
          </a:p>
          <a:p>
            <a:pPr algn="l"/>
            <a:endParaRPr lang="de-DE" sz="1800" dirty="0"/>
          </a:p>
          <a:p>
            <a:pPr algn="l"/>
            <a:r>
              <a:rPr lang="de-DE" sz="1800" dirty="0"/>
              <a:t>Auch die </a:t>
            </a:r>
            <a:r>
              <a:rPr lang="de-DE" sz="1800" dirty="0">
                <a:solidFill>
                  <a:srgbClr val="FF0000"/>
                </a:solidFill>
              </a:rPr>
              <a:t>Bundesanstalt für Arbeitsmedizin und Arbeitssicherheit </a:t>
            </a:r>
            <a:r>
              <a:rPr lang="de-DE" sz="1800" dirty="0"/>
              <a:t>relativiert:</a:t>
            </a:r>
          </a:p>
          <a:p>
            <a:pPr algn="l"/>
            <a:r>
              <a:rPr lang="de-DE" sz="1800" dirty="0">
                <a:hlinkClick r:id="rId4"/>
              </a:rPr>
              <a:t>https://www.baua.de/DE/Angebote/Publikationen/Berichte/F2115.html</a:t>
            </a:r>
            <a:r>
              <a:rPr lang="de-DE" sz="1800" dirty="0"/>
              <a:t> </a:t>
            </a:r>
          </a:p>
          <a:p>
            <a:pPr algn="l"/>
            <a:endParaRPr lang="de-DE" sz="1800" dirty="0"/>
          </a:p>
          <a:p>
            <a:pPr algn="l"/>
            <a:r>
              <a:rPr lang="de-DE" sz="1800" dirty="0"/>
              <a:t>Ebenfalls der Blog:</a:t>
            </a:r>
          </a:p>
          <a:p>
            <a:pPr algn="l"/>
            <a:r>
              <a:rPr lang="de-DE" sz="1800" dirty="0">
                <a:hlinkClick r:id="rId5"/>
              </a:rPr>
              <a:t>http://fastvoice.net/2015/10/19/leuchten-leds-meistens-blau-und-sind-led-leuchten-oekologisch-bedenklich/</a:t>
            </a:r>
            <a:r>
              <a:rPr lang="de-DE" sz="1800" dirty="0"/>
              <a:t> </a:t>
            </a:r>
          </a:p>
        </p:txBody>
      </p:sp>
      <p:sp>
        <p:nvSpPr>
          <p:cNvPr id="4" name="Textfeld 3">
            <a:extLst>
              <a:ext uri="{FF2B5EF4-FFF2-40B4-BE49-F238E27FC236}">
                <a16:creationId xmlns:a16="http://schemas.microsoft.com/office/drawing/2014/main" id="{7E812D10-892F-4AD5-A0BF-AAD90D59E0EB}"/>
              </a:ext>
            </a:extLst>
          </p:cNvPr>
          <p:cNvSpPr txBox="1"/>
          <p:nvPr/>
        </p:nvSpPr>
        <p:spPr>
          <a:xfrm>
            <a:off x="601888" y="5252600"/>
            <a:ext cx="8208912" cy="1446550"/>
          </a:xfrm>
          <a:prstGeom prst="rect">
            <a:avLst/>
          </a:prstGeom>
          <a:solidFill>
            <a:srgbClr val="FFFF00"/>
          </a:solidFill>
          <a:ln w="25400">
            <a:solidFill>
              <a:schemeClr val="accent6">
                <a:lumMod val="75000"/>
              </a:schemeClr>
            </a:solidFill>
          </a:ln>
        </p:spPr>
        <p:txBody>
          <a:bodyPr wrap="square" rtlCol="0">
            <a:spAutoFit/>
          </a:bodyPr>
          <a:lstStyle/>
          <a:p>
            <a:pPr algn="l"/>
            <a:r>
              <a:rPr lang="de-DE" dirty="0" err="1"/>
              <a:t>Resumee</a:t>
            </a:r>
            <a:r>
              <a:rPr lang="de-DE" dirty="0"/>
              <a:t>: </a:t>
            </a:r>
          </a:p>
          <a:p>
            <a:pPr algn="l"/>
            <a:r>
              <a:rPr lang="de-DE" sz="1800" dirty="0"/>
              <a:t>Andere Lampen wie Leuchtstofflampen, Energiesparlampen usw. haben ebenfalls Blauanteile, wie auch das Tageslicht!</a:t>
            </a:r>
          </a:p>
          <a:p>
            <a:pPr algn="l"/>
            <a:r>
              <a:rPr lang="de-DE" sz="1800" dirty="0"/>
              <a:t>Schädigungen gibt es nur bei längerem, direkten Blick in die Lichtquelle in kurzem Abstand, was für alle Lampen (und auch die Sonne auch gilt)!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a:extLst>
              <a:ext uri="{FF2B5EF4-FFF2-40B4-BE49-F238E27FC236}">
                <a16:creationId xmlns:a16="http://schemas.microsoft.com/office/drawing/2014/main" id="{A16A89E2-054C-47B0-9186-619EC72FB4B1}"/>
              </a:ext>
            </a:extLst>
          </p:cNvPr>
          <p:cNvSpPr txBox="1">
            <a:spLocks noChangeArrowheads="1"/>
          </p:cNvSpPr>
          <p:nvPr/>
        </p:nvSpPr>
        <p:spPr bwMode="auto">
          <a:xfrm>
            <a:off x="0" y="0"/>
            <a:ext cx="9144000" cy="519113"/>
          </a:xfrm>
          <a:prstGeom prst="rect">
            <a:avLst/>
          </a:prstGeom>
          <a:solidFill>
            <a:srgbClr val="0000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solidFill>
                  <a:srgbClr val="FFFF00"/>
                </a:solidFill>
              </a:rPr>
              <a:t>Spannung</a:t>
            </a:r>
            <a:r>
              <a:rPr lang="de-DE" altLang="de-DE" sz="2800">
                <a:solidFill>
                  <a:srgbClr val="FFCC00"/>
                </a:solidFill>
              </a:rPr>
              <a:t>   </a:t>
            </a:r>
            <a:r>
              <a:rPr lang="de-DE" altLang="de-DE" sz="2800"/>
              <a:t> </a:t>
            </a:r>
            <a:r>
              <a:rPr lang="de-DE" altLang="de-DE" sz="2800">
                <a:solidFill>
                  <a:schemeClr val="bg1"/>
                </a:solidFill>
              </a:rPr>
              <a:t>und</a:t>
            </a:r>
            <a:r>
              <a:rPr lang="de-DE" altLang="de-DE" sz="2800"/>
              <a:t>    </a:t>
            </a:r>
            <a:r>
              <a:rPr lang="de-DE" altLang="de-DE" sz="2800">
                <a:solidFill>
                  <a:srgbClr val="33CCFF"/>
                </a:solidFill>
              </a:rPr>
              <a:t>Strom</a:t>
            </a:r>
          </a:p>
        </p:txBody>
      </p:sp>
      <p:grpSp>
        <p:nvGrpSpPr>
          <p:cNvPr id="254979" name="Group 3">
            <a:extLst>
              <a:ext uri="{FF2B5EF4-FFF2-40B4-BE49-F238E27FC236}">
                <a16:creationId xmlns:a16="http://schemas.microsoft.com/office/drawing/2014/main" id="{CF939E78-9BAA-4F7C-9A14-FB2232845AB8}"/>
              </a:ext>
            </a:extLst>
          </p:cNvPr>
          <p:cNvGrpSpPr>
            <a:grpSpLocks/>
          </p:cNvGrpSpPr>
          <p:nvPr/>
        </p:nvGrpSpPr>
        <p:grpSpPr bwMode="auto">
          <a:xfrm>
            <a:off x="539750" y="620713"/>
            <a:ext cx="3889375" cy="2668587"/>
            <a:chOff x="340" y="391"/>
            <a:chExt cx="2450" cy="1681"/>
          </a:xfrm>
        </p:grpSpPr>
        <p:pic>
          <p:nvPicPr>
            <p:cNvPr id="254980" name="Picture 4" descr="Gasentladung konventionell 4000K">
              <a:extLst>
                <a:ext uri="{FF2B5EF4-FFF2-40B4-BE49-F238E27FC236}">
                  <a16:creationId xmlns:a16="http://schemas.microsoft.com/office/drawing/2014/main" id="{3C0B1A8F-7C4B-43BE-8CC4-15C243E3A3CF}"/>
                </a:ext>
              </a:extLst>
            </p:cNvPr>
            <p:cNvPicPr>
              <a:picLocks noChangeAspect="1" noChangeArrowheads="1"/>
            </p:cNvPicPr>
            <p:nvPr/>
          </p:nvPicPr>
          <p:blipFill>
            <a:blip r:embed="rId2" cstate="email">
              <a:lum bright="18000" contrast="18000"/>
              <a:extLst>
                <a:ext uri="{28A0092B-C50C-407E-A947-70E740481C1C}">
                  <a14:useLocalDpi xmlns:a14="http://schemas.microsoft.com/office/drawing/2010/main"/>
                </a:ext>
              </a:extLst>
            </a:blip>
            <a:srcRect/>
            <a:stretch>
              <a:fillRect/>
            </a:stretch>
          </p:blipFill>
          <p:spPr bwMode="auto">
            <a:xfrm>
              <a:off x="340" y="391"/>
              <a:ext cx="2450" cy="1315"/>
            </a:xfrm>
            <a:prstGeom prst="rect">
              <a:avLst/>
            </a:prstGeom>
            <a:noFill/>
            <a:extLst>
              <a:ext uri="{909E8E84-426E-40DD-AFC4-6F175D3DCCD1}">
                <a14:hiddenFill xmlns:a14="http://schemas.microsoft.com/office/drawing/2010/main">
                  <a:solidFill>
                    <a:srgbClr val="FFFFFF"/>
                  </a:solidFill>
                </a14:hiddenFill>
              </a:ext>
            </a:extLst>
          </p:spPr>
        </p:pic>
        <p:sp>
          <p:nvSpPr>
            <p:cNvPr id="254981" name="Text Box 5">
              <a:extLst>
                <a:ext uri="{FF2B5EF4-FFF2-40B4-BE49-F238E27FC236}">
                  <a16:creationId xmlns:a16="http://schemas.microsoft.com/office/drawing/2014/main" id="{2A672105-7899-4B34-B8FC-0D04626B25FF}"/>
                </a:ext>
              </a:extLst>
            </p:cNvPr>
            <p:cNvSpPr txBox="1">
              <a:spLocks noChangeArrowheads="1"/>
            </p:cNvSpPr>
            <p:nvPr/>
          </p:nvSpPr>
          <p:spPr bwMode="auto">
            <a:xfrm>
              <a:off x="385" y="1706"/>
              <a:ext cx="235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Leuchtstofflampe,</a:t>
              </a:r>
              <a:br>
                <a:rPr lang="de-DE" altLang="de-DE"/>
              </a:br>
              <a:r>
                <a:rPr lang="de-DE" altLang="de-DE"/>
                <a:t>konventionelles Vorschaltgerät</a:t>
              </a:r>
            </a:p>
          </p:txBody>
        </p:sp>
      </p:grpSp>
      <p:grpSp>
        <p:nvGrpSpPr>
          <p:cNvPr id="254982" name="Group 6">
            <a:extLst>
              <a:ext uri="{FF2B5EF4-FFF2-40B4-BE49-F238E27FC236}">
                <a16:creationId xmlns:a16="http://schemas.microsoft.com/office/drawing/2014/main" id="{74618843-0269-4EAB-A24E-16104554DDBC}"/>
              </a:ext>
            </a:extLst>
          </p:cNvPr>
          <p:cNvGrpSpPr>
            <a:grpSpLocks/>
          </p:cNvGrpSpPr>
          <p:nvPr/>
        </p:nvGrpSpPr>
        <p:grpSpPr bwMode="auto">
          <a:xfrm>
            <a:off x="5003800" y="620713"/>
            <a:ext cx="3887788" cy="2668587"/>
            <a:chOff x="3152" y="391"/>
            <a:chExt cx="2449" cy="1681"/>
          </a:xfrm>
        </p:grpSpPr>
        <p:pic>
          <p:nvPicPr>
            <p:cNvPr id="254983" name="Picture 7" descr="Gasentladung elektronisch">
              <a:extLst>
                <a:ext uri="{FF2B5EF4-FFF2-40B4-BE49-F238E27FC236}">
                  <a16:creationId xmlns:a16="http://schemas.microsoft.com/office/drawing/2014/main" id="{D36D9214-3AAC-4C79-BA5D-D9F32F1CA518}"/>
                </a:ext>
              </a:extLst>
            </p:cNvP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3152" y="391"/>
              <a:ext cx="2449" cy="1315"/>
            </a:xfrm>
            <a:prstGeom prst="rect">
              <a:avLst/>
            </a:prstGeom>
            <a:noFill/>
            <a:extLst>
              <a:ext uri="{909E8E84-426E-40DD-AFC4-6F175D3DCCD1}">
                <a14:hiddenFill xmlns:a14="http://schemas.microsoft.com/office/drawing/2010/main">
                  <a:solidFill>
                    <a:srgbClr val="FFFFFF"/>
                  </a:solidFill>
                </a14:hiddenFill>
              </a:ext>
            </a:extLst>
          </p:spPr>
        </p:pic>
        <p:sp>
          <p:nvSpPr>
            <p:cNvPr id="254984" name="Text Box 8">
              <a:extLst>
                <a:ext uri="{FF2B5EF4-FFF2-40B4-BE49-F238E27FC236}">
                  <a16:creationId xmlns:a16="http://schemas.microsoft.com/office/drawing/2014/main" id="{DFE14A87-BFFF-4803-83D5-4C7C1A05B979}"/>
                </a:ext>
              </a:extLst>
            </p:cNvPr>
            <p:cNvSpPr txBox="1">
              <a:spLocks noChangeArrowheads="1"/>
            </p:cNvSpPr>
            <p:nvPr/>
          </p:nvSpPr>
          <p:spPr bwMode="auto">
            <a:xfrm>
              <a:off x="3198" y="1706"/>
              <a:ext cx="235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Leuchtstofflampe,</a:t>
              </a:r>
              <a:br>
                <a:rPr lang="de-DE" altLang="de-DE"/>
              </a:br>
              <a:r>
                <a:rPr lang="de-DE" altLang="de-DE"/>
                <a:t>elektronisches Vorschaltgerät</a:t>
              </a:r>
            </a:p>
          </p:txBody>
        </p:sp>
      </p:grpSp>
      <p:grpSp>
        <p:nvGrpSpPr>
          <p:cNvPr id="254985" name="Group 9">
            <a:extLst>
              <a:ext uri="{FF2B5EF4-FFF2-40B4-BE49-F238E27FC236}">
                <a16:creationId xmlns:a16="http://schemas.microsoft.com/office/drawing/2014/main" id="{75C32786-C613-48D7-9F4E-FC6E54DCD4AF}"/>
              </a:ext>
            </a:extLst>
          </p:cNvPr>
          <p:cNvGrpSpPr>
            <a:grpSpLocks/>
          </p:cNvGrpSpPr>
          <p:nvPr/>
        </p:nvGrpSpPr>
        <p:grpSpPr bwMode="auto">
          <a:xfrm>
            <a:off x="611188" y="3644900"/>
            <a:ext cx="3894137" cy="2846388"/>
            <a:chOff x="382" y="2418"/>
            <a:chExt cx="2475" cy="1842"/>
          </a:xfrm>
        </p:grpSpPr>
        <p:pic>
          <p:nvPicPr>
            <p:cNvPr id="254986" name="Picture 10" descr="LED Osram">
              <a:extLst>
                <a:ext uri="{FF2B5EF4-FFF2-40B4-BE49-F238E27FC236}">
                  <a16:creationId xmlns:a16="http://schemas.microsoft.com/office/drawing/2014/main" id="{8A96415E-7BB7-4354-9612-9768B6C1FA84}"/>
                </a:ext>
              </a:extLst>
            </p:cNvPr>
            <p:cNvPicPr>
              <a:picLocks noChangeAspect="1" noChangeArrowheads="1"/>
            </p:cNvPicPr>
            <p:nvPr/>
          </p:nvPicPr>
          <p:blipFill>
            <a:blip r:embed="rId4" cstate="email">
              <a:lum bright="42000" contrast="54000"/>
              <a:extLst>
                <a:ext uri="{28A0092B-C50C-407E-A947-70E740481C1C}">
                  <a14:useLocalDpi xmlns:a14="http://schemas.microsoft.com/office/drawing/2010/main"/>
                </a:ext>
              </a:extLst>
            </a:blip>
            <a:srcRect/>
            <a:stretch>
              <a:fillRect/>
            </a:stretch>
          </p:blipFill>
          <p:spPr bwMode="auto">
            <a:xfrm>
              <a:off x="382" y="2418"/>
              <a:ext cx="2475" cy="1472"/>
            </a:xfrm>
            <a:prstGeom prst="rect">
              <a:avLst/>
            </a:prstGeom>
            <a:noFill/>
            <a:extLst>
              <a:ext uri="{909E8E84-426E-40DD-AFC4-6F175D3DCCD1}">
                <a14:hiddenFill xmlns:a14="http://schemas.microsoft.com/office/drawing/2010/main">
                  <a:solidFill>
                    <a:srgbClr val="FFFFFF"/>
                  </a:solidFill>
                </a14:hiddenFill>
              </a:ext>
            </a:extLst>
          </p:spPr>
        </p:pic>
        <p:sp>
          <p:nvSpPr>
            <p:cNvPr id="254987" name="Text Box 11">
              <a:extLst>
                <a:ext uri="{FF2B5EF4-FFF2-40B4-BE49-F238E27FC236}">
                  <a16:creationId xmlns:a16="http://schemas.microsoft.com/office/drawing/2014/main" id="{13FD5FF5-D8B9-4FFB-B5FF-86BB5958811E}"/>
                </a:ext>
              </a:extLst>
            </p:cNvPr>
            <p:cNvSpPr txBox="1">
              <a:spLocks noChangeArrowheads="1"/>
            </p:cNvSpPr>
            <p:nvPr/>
          </p:nvSpPr>
          <p:spPr bwMode="auto">
            <a:xfrm>
              <a:off x="431" y="3884"/>
              <a:ext cx="2359"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Linear-LED-Lampe,</a:t>
              </a:r>
              <a:br>
                <a:rPr lang="de-DE" altLang="de-DE"/>
              </a:br>
              <a:r>
                <a:rPr lang="de-DE" altLang="de-DE"/>
                <a:t>separates Vorschaltgerät</a:t>
              </a:r>
            </a:p>
          </p:txBody>
        </p:sp>
      </p:grpSp>
      <p:grpSp>
        <p:nvGrpSpPr>
          <p:cNvPr id="254988" name="Group 12">
            <a:extLst>
              <a:ext uri="{FF2B5EF4-FFF2-40B4-BE49-F238E27FC236}">
                <a16:creationId xmlns:a16="http://schemas.microsoft.com/office/drawing/2014/main" id="{B1528237-8F9A-4DAA-8B6A-DB784CC67B7B}"/>
              </a:ext>
            </a:extLst>
          </p:cNvPr>
          <p:cNvGrpSpPr>
            <a:grpSpLocks/>
          </p:cNvGrpSpPr>
          <p:nvPr/>
        </p:nvGrpSpPr>
        <p:grpSpPr bwMode="auto">
          <a:xfrm>
            <a:off x="5076825" y="3644900"/>
            <a:ext cx="3730625" cy="3060700"/>
            <a:chOff x="3206" y="2401"/>
            <a:chExt cx="2441" cy="2031"/>
          </a:xfrm>
        </p:grpSpPr>
        <p:pic>
          <p:nvPicPr>
            <p:cNvPr id="254989" name="Picture 13" descr="LED Sylvania">
              <a:extLst>
                <a:ext uri="{FF2B5EF4-FFF2-40B4-BE49-F238E27FC236}">
                  <a16:creationId xmlns:a16="http://schemas.microsoft.com/office/drawing/2014/main" id="{3AC723A9-DD42-42BA-9A58-B84751C96F25}"/>
                </a:ext>
              </a:extLst>
            </p:cNvPr>
            <p:cNvPicPr>
              <a:picLocks noChangeAspect="1" noChangeArrowheads="1"/>
            </p:cNvPicPr>
            <p:nvPr/>
          </p:nvPicPr>
          <p:blipFill>
            <a:blip r:embed="rId5" cstate="email">
              <a:lum bright="12000" contrast="6000"/>
              <a:extLst>
                <a:ext uri="{28A0092B-C50C-407E-A947-70E740481C1C}">
                  <a14:useLocalDpi xmlns:a14="http://schemas.microsoft.com/office/drawing/2010/main"/>
                </a:ext>
              </a:extLst>
            </a:blip>
            <a:srcRect/>
            <a:stretch>
              <a:fillRect/>
            </a:stretch>
          </p:blipFill>
          <p:spPr bwMode="auto">
            <a:xfrm>
              <a:off x="3206" y="2401"/>
              <a:ext cx="2441" cy="1477"/>
            </a:xfrm>
            <a:prstGeom prst="rect">
              <a:avLst/>
            </a:prstGeom>
            <a:noFill/>
            <a:extLst>
              <a:ext uri="{909E8E84-426E-40DD-AFC4-6F175D3DCCD1}">
                <a14:hiddenFill xmlns:a14="http://schemas.microsoft.com/office/drawing/2010/main">
                  <a:solidFill>
                    <a:srgbClr val="FFFFFF"/>
                  </a:solidFill>
                </a14:hiddenFill>
              </a:ext>
            </a:extLst>
          </p:spPr>
        </p:pic>
        <p:sp>
          <p:nvSpPr>
            <p:cNvPr id="254990" name="Text Box 14">
              <a:extLst>
                <a:ext uri="{FF2B5EF4-FFF2-40B4-BE49-F238E27FC236}">
                  <a16:creationId xmlns:a16="http://schemas.microsoft.com/office/drawing/2014/main" id="{958853A2-7E3D-495E-ABBE-994335F7D66C}"/>
                </a:ext>
              </a:extLst>
            </p:cNvPr>
            <p:cNvSpPr txBox="1">
              <a:spLocks noChangeArrowheads="1"/>
            </p:cNvSpPr>
            <p:nvPr/>
          </p:nvSpPr>
          <p:spPr bwMode="auto">
            <a:xfrm>
              <a:off x="3243" y="3884"/>
              <a:ext cx="2359"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Linear-LED-Lampe,</a:t>
              </a:r>
              <a:br>
                <a:rPr lang="de-DE" altLang="de-DE"/>
              </a:br>
              <a:r>
                <a:rPr lang="de-DE" altLang="de-DE"/>
                <a:t>Sylvania, integriertes Vorschaltgerät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4982"/>
                                        </p:tgtEl>
                                        <p:attrNameLst>
                                          <p:attrName>style.visibility</p:attrName>
                                        </p:attrNameLst>
                                      </p:cBhvr>
                                      <p:to>
                                        <p:strVal val="visible"/>
                                      </p:to>
                                    </p:set>
                                    <p:animEffect transition="in" filter="dissolve">
                                      <p:cBhvr>
                                        <p:cTn id="7" dur="500"/>
                                        <p:tgtEl>
                                          <p:spTgt spid="2549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4985"/>
                                        </p:tgtEl>
                                        <p:attrNameLst>
                                          <p:attrName>style.visibility</p:attrName>
                                        </p:attrNameLst>
                                      </p:cBhvr>
                                      <p:to>
                                        <p:strVal val="visible"/>
                                      </p:to>
                                    </p:set>
                                    <p:animEffect transition="in" filter="dissolve">
                                      <p:cBhvr>
                                        <p:cTn id="12" dur="500"/>
                                        <p:tgtEl>
                                          <p:spTgt spid="2549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54988"/>
                                        </p:tgtEl>
                                        <p:attrNameLst>
                                          <p:attrName>style.visibility</p:attrName>
                                        </p:attrNameLst>
                                      </p:cBhvr>
                                      <p:to>
                                        <p:strVal val="visible"/>
                                      </p:to>
                                    </p:set>
                                    <p:animEffect transition="in" filter="dissolve">
                                      <p:cBhvr>
                                        <p:cTn id="17" dur="500"/>
                                        <p:tgtEl>
                                          <p:spTgt spid="254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2E9F28-BC81-4A9D-B6EF-EFCC9D8119AA}"/>
              </a:ext>
            </a:extLst>
          </p:cNvPr>
          <p:cNvSpPr>
            <a:spLocks noGrp="1"/>
          </p:cNvSpPr>
          <p:nvPr>
            <p:ph idx="4294967295"/>
          </p:nvPr>
        </p:nvSpPr>
        <p:spPr>
          <a:xfrm>
            <a:off x="0" y="0"/>
            <a:ext cx="0" cy="0"/>
          </a:xfrm>
        </p:spPr>
        <p:txBody>
          <a:bodyPr>
            <a:normAutofit fontScale="25000" lnSpcReduction="20000"/>
          </a:bodyPr>
          <a:lstStyle/>
          <a:p>
            <a:pPr marL="0" indent="0">
              <a:lnSpc>
                <a:spcPct val="80000"/>
              </a:lnSpc>
              <a:buFontTx/>
              <a:buNone/>
            </a:pPr>
            <a:r>
              <a:rPr lang="de-DE" altLang="de-DE" sz="2200"/>
              <a:t>Lichtstärke (cd) und Lichtstrom (lm) stehen im direkten Zusammenhang, da ja die gesamte Strahlungsleistung einer Lichtquelle berücksichtigt wird.</a:t>
            </a:r>
          </a:p>
          <a:p>
            <a:pPr marL="0" indent="0">
              <a:lnSpc>
                <a:spcPct val="80000"/>
              </a:lnSpc>
              <a:buFontTx/>
              <a:buNone/>
            </a:pPr>
            <a:endParaRPr lang="de-DE" altLang="de-DE" sz="2200"/>
          </a:p>
          <a:p>
            <a:pPr marL="0" indent="0">
              <a:lnSpc>
                <a:spcPct val="80000"/>
              </a:lnSpc>
              <a:buFontTx/>
              <a:buNone/>
            </a:pPr>
            <a:r>
              <a:rPr lang="de-DE" altLang="de-DE" sz="2200"/>
              <a:t>Die Lichtstärke (cd) wird vor allem bei Leuchtmitteln angegeben, welche das Licht in eine bestimmte Richtung abgeben, z.B. Reflektorlampen. </a:t>
            </a:r>
            <a:br>
              <a:rPr lang="de-DE" altLang="de-DE" sz="2200"/>
            </a:br>
            <a:r>
              <a:rPr lang="de-DE" altLang="de-DE" sz="2200"/>
              <a:t>Diese haben häufig unterschiedliche Abstrahlwinkel (</a:t>
            </a:r>
            <a:r>
              <a:rPr lang="el-GR" altLang="de-DE" sz="2200">
                <a:latin typeface="Arial" panose="020B0604020202020204" pitchFamily="34" charset="0"/>
              </a:rPr>
              <a:t>α</a:t>
            </a:r>
            <a:r>
              <a:rPr lang="de-DE" altLang="de-DE" sz="2200"/>
              <a:t>) und eine reine Angabe des Lichtstromes (lm) würde keine Aussage zulassen, wie hell die Lampe im beleuchtetem Bereich wirkt.</a:t>
            </a:r>
          </a:p>
          <a:p>
            <a:pPr marL="0" indent="0">
              <a:lnSpc>
                <a:spcPct val="80000"/>
              </a:lnSpc>
              <a:buFontTx/>
              <a:buNone/>
            </a:pPr>
            <a:endParaRPr lang="de-DE" altLang="de-DE" sz="2200"/>
          </a:p>
          <a:p>
            <a:pPr marL="0" indent="0">
              <a:lnSpc>
                <a:spcPct val="80000"/>
              </a:lnSpc>
              <a:buFontTx/>
              <a:buNone/>
            </a:pPr>
            <a:r>
              <a:rPr lang="de-DE" altLang="de-DE" sz="2200"/>
              <a:t>Errechnet wird die Lichtstärke (cd) mit folgender Formel:</a:t>
            </a:r>
          </a:p>
          <a:p>
            <a:pPr marL="0" indent="0">
              <a:lnSpc>
                <a:spcPct val="80000"/>
              </a:lnSpc>
              <a:buFontTx/>
              <a:buNone/>
            </a:pPr>
            <a:endParaRPr lang="de-DE" altLang="de-DE" sz="2200"/>
          </a:p>
          <a:p>
            <a:pPr marL="0" indent="0">
              <a:lnSpc>
                <a:spcPct val="80000"/>
              </a:lnSpc>
              <a:buFontTx/>
              <a:buNone/>
            </a:pPr>
            <a:r>
              <a:rPr lang="de-DE" altLang="de-DE" sz="2200"/>
              <a:t>1cd = 12,566.. lm / 4 </a:t>
            </a:r>
            <a:r>
              <a:rPr lang="de-DE" altLang="de-DE" sz="2000"/>
              <a:t>x</a:t>
            </a:r>
            <a:r>
              <a:rPr lang="de-DE" altLang="de-DE" sz="2200"/>
              <a:t> </a:t>
            </a:r>
            <a:r>
              <a:rPr lang="el-GR" altLang="de-DE"/>
              <a:t>π</a:t>
            </a:r>
            <a:r>
              <a:rPr lang="de-DE" altLang="de-DE" sz="2200"/>
              <a:t> </a:t>
            </a:r>
            <a:r>
              <a:rPr lang="de-DE" altLang="de-DE" sz="2000"/>
              <a:t>x</a:t>
            </a:r>
            <a:r>
              <a:rPr lang="de-DE" altLang="de-DE" sz="2200"/>
              <a:t> Raumwinkel sr</a:t>
            </a:r>
          </a:p>
        </p:txBody>
      </p:sp>
      <p:sp>
        <p:nvSpPr>
          <p:cNvPr id="221187" name="Text Box 3">
            <a:extLst>
              <a:ext uri="{FF2B5EF4-FFF2-40B4-BE49-F238E27FC236}">
                <a16:creationId xmlns:a16="http://schemas.microsoft.com/office/drawing/2014/main" id="{3790B449-5C78-4742-BC83-512AB0B2F5D4}"/>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Zusammenhang Lichtstrom (lm) und Lichtstärke (cd)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a:extLst>
              <a:ext uri="{FF2B5EF4-FFF2-40B4-BE49-F238E27FC236}">
                <a16:creationId xmlns:a16="http://schemas.microsoft.com/office/drawing/2014/main" id="{67091EC9-6608-4DFD-9679-E59225EC6D27}"/>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Lichtfarbendefinition </a:t>
            </a:r>
            <a:r>
              <a:rPr lang="de-DE" altLang="de-DE" sz="2000"/>
              <a:t>(Leuchtstofflampen)</a:t>
            </a:r>
          </a:p>
        </p:txBody>
      </p:sp>
      <p:graphicFrame>
        <p:nvGraphicFramePr>
          <p:cNvPr id="192650" name="Group 138">
            <a:extLst>
              <a:ext uri="{FF2B5EF4-FFF2-40B4-BE49-F238E27FC236}">
                <a16:creationId xmlns:a16="http://schemas.microsoft.com/office/drawing/2014/main" id="{89EB61C3-3A6C-434C-92DC-16059EBCA3D2}"/>
              </a:ext>
            </a:extLst>
          </p:cNvPr>
          <p:cNvGraphicFramePr>
            <a:graphicFrameLocks noGrp="1"/>
          </p:cNvGraphicFramePr>
          <p:nvPr/>
        </p:nvGraphicFramePr>
        <p:xfrm>
          <a:off x="38100" y="585788"/>
          <a:ext cx="9040813" cy="6284723"/>
        </p:xfrm>
        <a:graphic>
          <a:graphicData uri="http://schemas.openxmlformats.org/drawingml/2006/table">
            <a:tbl>
              <a:tblPr/>
              <a:tblGrid>
                <a:gridCol w="1590675">
                  <a:extLst>
                    <a:ext uri="{9D8B030D-6E8A-4147-A177-3AD203B41FA5}">
                      <a16:colId xmlns:a16="http://schemas.microsoft.com/office/drawing/2014/main" val="3697617955"/>
                    </a:ext>
                  </a:extLst>
                </a:gridCol>
                <a:gridCol w="4953000">
                  <a:extLst>
                    <a:ext uri="{9D8B030D-6E8A-4147-A177-3AD203B41FA5}">
                      <a16:colId xmlns:a16="http://schemas.microsoft.com/office/drawing/2014/main" val="130098025"/>
                    </a:ext>
                  </a:extLst>
                </a:gridCol>
                <a:gridCol w="1628775">
                  <a:extLst>
                    <a:ext uri="{9D8B030D-6E8A-4147-A177-3AD203B41FA5}">
                      <a16:colId xmlns:a16="http://schemas.microsoft.com/office/drawing/2014/main" val="2348774792"/>
                    </a:ext>
                  </a:extLst>
                </a:gridCol>
                <a:gridCol w="868363">
                  <a:extLst>
                    <a:ext uri="{9D8B030D-6E8A-4147-A177-3AD203B41FA5}">
                      <a16:colId xmlns:a16="http://schemas.microsoft.com/office/drawing/2014/main" val="1153607137"/>
                    </a:ext>
                  </a:extLst>
                </a:gridCol>
              </a:tblGrid>
              <a:tr h="3603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Lichtfarben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Eigenschaften und Eignung</a:t>
                      </a:r>
                      <a:br>
                        <a:rPr kumimoji="0" lang="de-DE" altLang="de-DE" sz="1400" b="0" i="0" u="none" strike="noStrike" cap="none" normalizeH="0" baseline="0">
                          <a:ln>
                            <a:noFill/>
                          </a:ln>
                          <a:solidFill>
                            <a:schemeClr val="tx1"/>
                          </a:solidFill>
                          <a:effectLst/>
                          <a:latin typeface="Comic Sans MS" panose="030F0702030302020204" pitchFamily="66" charset="0"/>
                        </a:rPr>
                      </a:b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Internat.</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Kennzeichnung</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000" b="1" i="0" u="none" strike="noStrike" cap="none" normalizeH="0" baseline="0">
                          <a:ln>
                            <a:noFill/>
                          </a:ln>
                          <a:solidFill>
                            <a:srgbClr val="1159FB"/>
                          </a:solidFill>
                          <a:effectLst/>
                          <a:latin typeface="Comic Sans MS" panose="030F0702030302020204" pitchFamily="66" charset="0"/>
                        </a:rPr>
                        <a:t>Ra/10  </a:t>
                      </a:r>
                      <a:r>
                        <a:rPr kumimoji="0" lang="de-DE" altLang="de-DE" sz="1000" b="1" i="0" u="none" strike="noStrike" cap="none" normalizeH="0" baseline="0">
                          <a:ln>
                            <a:noFill/>
                          </a:ln>
                          <a:solidFill>
                            <a:schemeClr val="tx1"/>
                          </a:solidFill>
                          <a:effectLst/>
                          <a:latin typeface="Comic Sans MS" panose="030F0702030302020204" pitchFamily="66" charset="0"/>
                        </a:rPr>
                        <a:t>Farbtemp./100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200" b="0" i="0" u="none" strike="noStrike" cap="none" normalizeH="0" baseline="0">
                          <a:ln>
                            <a:noFill/>
                          </a:ln>
                          <a:solidFill>
                            <a:schemeClr val="tx1"/>
                          </a:solidFill>
                          <a:effectLst/>
                          <a:latin typeface="Comic Sans MS" panose="030F0702030302020204" pitchFamily="66" charset="0"/>
                        </a:rPr>
                        <a:t>Farbtem-</a:t>
                      </a:r>
                      <a:br>
                        <a:rPr kumimoji="0" lang="de-DE" altLang="de-DE" sz="1200" b="0" i="0" u="none" strike="noStrike" cap="none" normalizeH="0" baseline="0">
                          <a:ln>
                            <a:noFill/>
                          </a:ln>
                          <a:solidFill>
                            <a:schemeClr val="tx1"/>
                          </a:solidFill>
                          <a:effectLst/>
                          <a:latin typeface="Comic Sans MS" panose="030F0702030302020204" pitchFamily="66" charset="0"/>
                        </a:rPr>
                      </a:br>
                      <a:r>
                        <a:rPr kumimoji="0" lang="de-DE" altLang="de-DE" sz="1200" b="0" i="0" u="none" strike="noStrike" cap="none" normalizeH="0" baseline="0">
                          <a:ln>
                            <a:noFill/>
                          </a:ln>
                          <a:solidFill>
                            <a:schemeClr val="tx1"/>
                          </a:solidFill>
                          <a:effectLst/>
                          <a:latin typeface="Comic Sans MS" panose="030F0702030302020204" pitchFamily="66" charset="0"/>
                        </a:rPr>
                        <a:t>peratur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17129143"/>
                  </a:ext>
                </a:extLst>
              </a:tr>
              <a:tr h="5762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Tageslicht wolkenl. Himmel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Büros, Klassenräume, Krankenzimmer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8000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5534665"/>
                  </a:ext>
                </a:extLst>
              </a:tr>
              <a:tr h="5778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Sonnenschein-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ähnliches Licht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Natürliche Farbwiedergabe. Mit Tageslicht kombinierbar Volles Lichtspektrum wird wiedergegeben, besonders für das seelische Wohlbefinden von Mensch und Tier und für Pflanzen geeignet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7</a:t>
                      </a:r>
                      <a:r>
                        <a:rPr kumimoji="0" lang="de-DE" altLang="de-DE" sz="1400" b="0" i="0" u="none" strike="noStrike" cap="none" normalizeH="0" baseline="0">
                          <a:ln>
                            <a:noFill/>
                          </a:ln>
                          <a:solidFill>
                            <a:schemeClr val="tx1"/>
                          </a:solidFill>
                          <a:effectLst/>
                          <a:latin typeface="Comic Sans MS" panose="030F0702030302020204" pitchFamily="66"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6500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9807325"/>
                  </a:ext>
                </a:extLst>
              </a:tr>
              <a:tr h="5778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Tageslichtweiß</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"tw"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WieTageslicht bei bewölktem Himmel.</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Sehr kaltes Licht für den Einsatz in technische Bereiche.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6500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1343053"/>
                  </a:ext>
                </a:extLst>
              </a:tr>
              <a:tr h="5794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Neutralweiß</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"nw"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Sehr gute Farbwiedergabe.</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Bad, Küche, Flur, Büro, Blumenanstrahlung.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4000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8592588"/>
                  </a:ext>
                </a:extLst>
              </a:tr>
              <a:tr h="5746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Universal-Weiß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Mittlere Farbwiedergabe und mittlere Lichtausbeute.</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Mit Tageslicht kombinierbar (kein Zwielicht).</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Außer in Wohnräumen, universell verwendbar.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3500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8816440"/>
                  </a:ext>
                </a:extLst>
              </a:tr>
              <a:tr h="5794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Warmweiß (-ton)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"ww"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Warmes, weiches Licht bei hoher Lichtausbeute und schlechter Farbwiedergabe. Kombinierbar mit Glühlampenlicht, da der Gelbanteil des Farbspektrums überwiegt. Bad, Küche, Flur, Büro, Keller, Garage.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3000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76187987"/>
                  </a:ext>
                </a:extLst>
              </a:tr>
              <a:tr h="5778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Warmweiß (-ton)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de Luxe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Warmweiß (-ton)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de Luxe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9</a:t>
                      </a:r>
                      <a:r>
                        <a:rPr kumimoji="0" lang="de-DE" altLang="de-DE" sz="1400" b="0" i="0" u="none" strike="noStrike" cap="none" normalizeH="0" baseline="0">
                          <a:ln>
                            <a:noFill/>
                          </a:ln>
                          <a:solidFill>
                            <a:schemeClr val="tx1"/>
                          </a:solidFill>
                          <a:effectLst/>
                          <a:latin typeface="Comic Sans MS" panose="030F0702030302020204" pitchFamily="66"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3000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3351266"/>
                  </a:ext>
                </a:extLst>
              </a:tr>
              <a:tr h="57785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Glühlampen-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ähnliches LichtG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Warmweiß (-ton)</a:t>
                      </a:r>
                      <a:br>
                        <a:rPr kumimoji="0" lang="de-DE" altLang="de-DE" sz="1400" b="0" i="0" u="none" strike="noStrike" cap="none" normalizeH="0" baseline="0">
                          <a:ln>
                            <a:noFill/>
                          </a:ln>
                          <a:solidFill>
                            <a:schemeClr val="tx1"/>
                          </a:solidFill>
                          <a:effectLst/>
                          <a:latin typeface="Comic Sans MS" panose="030F0702030302020204" pitchFamily="66" charset="0"/>
                        </a:rPr>
                      </a:br>
                      <a:r>
                        <a:rPr kumimoji="0" lang="de-DE" altLang="de-DE" sz="1400" b="0" i="0" u="none" strike="noStrike" cap="none" normalizeH="0" baseline="0">
                          <a:ln>
                            <a:noFill/>
                          </a:ln>
                          <a:solidFill>
                            <a:schemeClr val="tx1"/>
                          </a:solidFill>
                          <a:effectLst/>
                          <a:latin typeface="Comic Sans MS" panose="030F0702030302020204" pitchFamily="66" charset="0"/>
                        </a:rPr>
                        <a:t>de Luxe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1159FB"/>
                          </a:solidFill>
                          <a:effectLst/>
                          <a:latin typeface="Comic Sans MS" panose="030F0702030302020204" pitchFamily="66" charset="0"/>
                        </a:rPr>
                        <a:t>8</a:t>
                      </a:r>
                      <a:r>
                        <a:rPr kumimoji="0" lang="de-DE" altLang="de-DE" sz="1400" b="0" i="0" u="none" strike="noStrike" cap="none" normalizeH="0" baseline="0">
                          <a:ln>
                            <a:noFill/>
                          </a:ln>
                          <a:solidFill>
                            <a:schemeClr val="tx1"/>
                          </a:solidFill>
                          <a:effectLst/>
                          <a:latin typeface="Comic Sans MS" panose="030F0702030302020204" pitchFamily="66"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400" b="0" i="0" u="none" strike="noStrike" cap="none" normalizeH="0" baseline="0">
                        <a:ln>
                          <a:noFill/>
                        </a:ln>
                        <a:solidFill>
                          <a:schemeClr val="tx1"/>
                        </a:solidFill>
                        <a:effectLst/>
                        <a:latin typeface="Comic Sans MS" panose="030F0702030302020204" pitchFamily="66"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chemeClr val="tx1"/>
                          </a:solidFill>
                          <a:effectLst/>
                          <a:latin typeface="Comic Sans MS" panose="030F0702030302020204" pitchFamily="66" charset="0"/>
                        </a:rPr>
                        <a:t>2700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81966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a:extLst>
              <a:ext uri="{FF2B5EF4-FFF2-40B4-BE49-F238E27FC236}">
                <a16:creationId xmlns:a16="http://schemas.microsoft.com/office/drawing/2014/main" id="{36B2960F-7A53-48E8-A648-549A65FA437D}"/>
              </a:ext>
            </a:extLst>
          </p:cNvPr>
          <p:cNvSpPr txBox="1">
            <a:spLocks noChangeArrowheads="1"/>
          </p:cNvSpPr>
          <p:nvPr/>
        </p:nvSpPr>
        <p:spPr bwMode="auto">
          <a:xfrm>
            <a:off x="0" y="0"/>
            <a:ext cx="9144000" cy="1373188"/>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                       Spektrenvergleich:  			Schwarze Strahler verschiedener Temperatur, Glühlampe, Standard-Sonne und Augenempfindlichkeit</a:t>
            </a:r>
          </a:p>
        </p:txBody>
      </p:sp>
      <p:grpSp>
        <p:nvGrpSpPr>
          <p:cNvPr id="209923" name="Group 3">
            <a:extLst>
              <a:ext uri="{FF2B5EF4-FFF2-40B4-BE49-F238E27FC236}">
                <a16:creationId xmlns:a16="http://schemas.microsoft.com/office/drawing/2014/main" id="{527A3117-4794-4D7A-B1A4-BE6324AC1B49}"/>
              </a:ext>
            </a:extLst>
          </p:cNvPr>
          <p:cNvGrpSpPr>
            <a:grpSpLocks/>
          </p:cNvGrpSpPr>
          <p:nvPr/>
        </p:nvGrpSpPr>
        <p:grpSpPr bwMode="auto">
          <a:xfrm>
            <a:off x="650875" y="4702175"/>
            <a:ext cx="6115050" cy="334963"/>
            <a:chOff x="410" y="2962"/>
            <a:chExt cx="3852" cy="211"/>
          </a:xfrm>
        </p:grpSpPr>
        <p:sp>
          <p:nvSpPr>
            <p:cNvPr id="209924" name="Text Box 4">
              <a:extLst>
                <a:ext uri="{FF2B5EF4-FFF2-40B4-BE49-F238E27FC236}">
                  <a16:creationId xmlns:a16="http://schemas.microsoft.com/office/drawing/2014/main" id="{9E7AE67F-8207-496C-B247-8F72FE7A0289}"/>
                </a:ext>
              </a:extLst>
            </p:cNvPr>
            <p:cNvSpPr txBox="1">
              <a:spLocks noChangeArrowheads="1"/>
            </p:cNvSpPr>
            <p:nvPr/>
          </p:nvSpPr>
          <p:spPr bwMode="auto">
            <a:xfrm>
              <a:off x="2859" y="2962"/>
              <a:ext cx="1403" cy="211"/>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09925" name="Text Box 5">
              <a:extLst>
                <a:ext uri="{FF2B5EF4-FFF2-40B4-BE49-F238E27FC236}">
                  <a16:creationId xmlns:a16="http://schemas.microsoft.com/office/drawing/2014/main" id="{A434EB4C-0B28-4B72-96E5-362A2A4145E2}"/>
                </a:ext>
              </a:extLst>
            </p:cNvPr>
            <p:cNvSpPr txBox="1">
              <a:spLocks noChangeArrowheads="1"/>
            </p:cNvSpPr>
            <p:nvPr/>
          </p:nvSpPr>
          <p:spPr bwMode="auto">
            <a:xfrm>
              <a:off x="410" y="2962"/>
              <a:ext cx="337" cy="211"/>
            </a:xfrm>
            <a:prstGeom prst="rect">
              <a:avLst/>
            </a:prstGeom>
            <a:blipFill dpi="0" rotWithShape="0">
              <a:blip r:embed="rId5">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graphicFrame>
        <p:nvGraphicFramePr>
          <p:cNvPr id="209926" name="Object 6">
            <a:extLst>
              <a:ext uri="{FF2B5EF4-FFF2-40B4-BE49-F238E27FC236}">
                <a16:creationId xmlns:a16="http://schemas.microsoft.com/office/drawing/2014/main" id="{EC2D3AAC-383B-4057-BA49-83ED7FC494D1}"/>
              </a:ext>
            </a:extLst>
          </p:cNvPr>
          <p:cNvGraphicFramePr>
            <a:graphicFrameLocks noChangeAspect="1"/>
          </p:cNvGraphicFramePr>
          <p:nvPr/>
        </p:nvGraphicFramePr>
        <p:xfrm>
          <a:off x="25400" y="1511300"/>
          <a:ext cx="9117013" cy="4176713"/>
        </p:xfrm>
        <a:graphic>
          <a:graphicData uri="http://schemas.openxmlformats.org/presentationml/2006/ole">
            <mc:AlternateContent xmlns:mc="http://schemas.openxmlformats.org/markup-compatibility/2006">
              <mc:Choice xmlns:v="urn:schemas-microsoft-com:vml" Requires="v">
                <p:oleObj spid="_x0000_s209979" r:id="rId6" imgW="11926800" imgH="4176360" progId="">
                  <p:embed/>
                </p:oleObj>
              </mc:Choice>
              <mc:Fallback>
                <p:oleObj r:id="rId6" imgW="11926800" imgH="417636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 y="1511300"/>
                        <a:ext cx="9117013" cy="41767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9933" name="Group 13">
            <a:extLst>
              <a:ext uri="{FF2B5EF4-FFF2-40B4-BE49-F238E27FC236}">
                <a16:creationId xmlns:a16="http://schemas.microsoft.com/office/drawing/2014/main" id="{702DBC83-E3A2-416F-ADC9-CAE07BCA001C}"/>
              </a:ext>
            </a:extLst>
          </p:cNvPr>
          <p:cNvGrpSpPr>
            <a:grpSpLocks/>
          </p:cNvGrpSpPr>
          <p:nvPr/>
        </p:nvGrpSpPr>
        <p:grpSpPr bwMode="auto">
          <a:xfrm>
            <a:off x="1116013" y="5876925"/>
            <a:ext cx="6916737" cy="614363"/>
            <a:chOff x="703" y="3702"/>
            <a:chExt cx="4357" cy="387"/>
          </a:xfrm>
        </p:grpSpPr>
        <p:sp>
          <p:nvSpPr>
            <p:cNvPr id="209928" name="Text Box 8">
              <a:extLst>
                <a:ext uri="{FF2B5EF4-FFF2-40B4-BE49-F238E27FC236}">
                  <a16:creationId xmlns:a16="http://schemas.microsoft.com/office/drawing/2014/main" id="{EE9CDB20-BB98-4D6B-AC7E-80BE8E87E1B4}"/>
                </a:ext>
              </a:extLst>
            </p:cNvPr>
            <p:cNvSpPr txBox="1">
              <a:spLocks noChangeArrowheads="1"/>
            </p:cNvSpPr>
            <p:nvPr/>
          </p:nvSpPr>
          <p:spPr bwMode="auto">
            <a:xfrm>
              <a:off x="3110" y="3818"/>
              <a:ext cx="195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a:t>
              </a:r>
            </a:p>
          </p:txBody>
        </p:sp>
        <p:pic>
          <p:nvPicPr>
            <p:cNvPr id="209929" name="Picture 9">
              <a:extLst>
                <a:ext uri="{FF2B5EF4-FFF2-40B4-BE49-F238E27FC236}">
                  <a16:creationId xmlns:a16="http://schemas.microsoft.com/office/drawing/2014/main" id="{018770BA-9E1E-4ADE-A5BF-B558E3291A5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3" y="3702"/>
              <a:ext cx="2133" cy="387"/>
            </a:xfrm>
            <a:prstGeom prst="rect">
              <a:avLst/>
            </a:prstGeom>
            <a:noFill/>
            <a:ln>
              <a:noFill/>
            </a:ln>
            <a:effectLst/>
            <a:extLst>
              <a:ext uri="{909E8E84-426E-40DD-AFC4-6F175D3DCCD1}">
                <a14:hiddenFill xmlns:a14="http://schemas.microsoft.com/office/drawing/2010/main">
                  <a:blipFill dpi="0" rotWithShape="0">
                    <a:blip/>
                    <a:srcRect t="8755" b="38304"/>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09930" name="Group 10">
            <a:extLst>
              <a:ext uri="{FF2B5EF4-FFF2-40B4-BE49-F238E27FC236}">
                <a16:creationId xmlns:a16="http://schemas.microsoft.com/office/drawing/2014/main" id="{ECE4FCC4-B7B5-485D-BAFE-4405549D4882}"/>
              </a:ext>
            </a:extLst>
          </p:cNvPr>
          <p:cNvGrpSpPr>
            <a:grpSpLocks/>
          </p:cNvGrpSpPr>
          <p:nvPr/>
        </p:nvGrpSpPr>
        <p:grpSpPr bwMode="auto">
          <a:xfrm>
            <a:off x="650875" y="4752975"/>
            <a:ext cx="6115050" cy="334963"/>
            <a:chOff x="410" y="2994"/>
            <a:chExt cx="3852" cy="211"/>
          </a:xfrm>
        </p:grpSpPr>
        <p:sp>
          <p:nvSpPr>
            <p:cNvPr id="209931" name="Text Box 11">
              <a:extLst>
                <a:ext uri="{FF2B5EF4-FFF2-40B4-BE49-F238E27FC236}">
                  <a16:creationId xmlns:a16="http://schemas.microsoft.com/office/drawing/2014/main" id="{10E82B9F-3B94-487D-84A9-529D034796CD}"/>
                </a:ext>
              </a:extLst>
            </p:cNvPr>
            <p:cNvSpPr txBox="1">
              <a:spLocks noChangeArrowheads="1"/>
            </p:cNvSpPr>
            <p:nvPr/>
          </p:nvSpPr>
          <p:spPr bwMode="auto">
            <a:xfrm>
              <a:off x="2860" y="2994"/>
              <a:ext cx="1403" cy="211"/>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09932" name="Text Box 12">
              <a:extLst>
                <a:ext uri="{FF2B5EF4-FFF2-40B4-BE49-F238E27FC236}">
                  <a16:creationId xmlns:a16="http://schemas.microsoft.com/office/drawing/2014/main" id="{47AE6639-B1A5-4029-A0EF-AAFD6E58D2EB}"/>
                </a:ext>
              </a:extLst>
            </p:cNvPr>
            <p:cNvSpPr txBox="1">
              <a:spLocks noChangeArrowheads="1"/>
            </p:cNvSpPr>
            <p:nvPr/>
          </p:nvSpPr>
          <p:spPr bwMode="auto">
            <a:xfrm>
              <a:off x="410" y="2994"/>
              <a:ext cx="337" cy="211"/>
            </a:xfrm>
            <a:prstGeom prst="rect">
              <a:avLst/>
            </a:prstGeom>
            <a:blipFill dpi="0" rotWithShape="0">
              <a:blip r:embed="rId5">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a:extLst>
              <a:ext uri="{FF2B5EF4-FFF2-40B4-BE49-F238E27FC236}">
                <a16:creationId xmlns:a16="http://schemas.microsoft.com/office/drawing/2014/main" id="{C9419092-9E51-4E87-83F6-56DBCBC9F6DD}"/>
              </a:ext>
            </a:extLst>
          </p:cNvPr>
          <p:cNvSpPr txBox="1">
            <a:spLocks noChangeArrowheads="1"/>
          </p:cNvSpPr>
          <p:nvPr/>
        </p:nvSpPr>
        <p:spPr bwMode="auto">
          <a:xfrm>
            <a:off x="0" y="0"/>
            <a:ext cx="9144000" cy="1373188"/>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                       Spektrenvergleich:  			Schwarze Strahler verschiedener Temperatur, Glühlampe, Standard-Sonne und Augenempfindlichkeit</a:t>
            </a:r>
          </a:p>
        </p:txBody>
      </p:sp>
      <p:graphicFrame>
        <p:nvGraphicFramePr>
          <p:cNvPr id="211971" name="Object 3">
            <a:extLst>
              <a:ext uri="{FF2B5EF4-FFF2-40B4-BE49-F238E27FC236}">
                <a16:creationId xmlns:a16="http://schemas.microsoft.com/office/drawing/2014/main" id="{DCA19912-4276-44B8-85FA-902E197C6587}"/>
              </a:ext>
            </a:extLst>
          </p:cNvPr>
          <p:cNvGraphicFramePr>
            <a:graphicFrameLocks noChangeAspect="1"/>
          </p:cNvGraphicFramePr>
          <p:nvPr/>
        </p:nvGraphicFramePr>
        <p:xfrm>
          <a:off x="0" y="1511300"/>
          <a:ext cx="9144000" cy="4176713"/>
        </p:xfrm>
        <a:graphic>
          <a:graphicData uri="http://schemas.openxmlformats.org/presentationml/2006/ole">
            <mc:AlternateContent xmlns:mc="http://schemas.openxmlformats.org/markup-compatibility/2006">
              <mc:Choice xmlns:v="urn:schemas-microsoft-com:vml" Requires="v">
                <p:oleObj spid="_x0000_s212023" r:id="rId4" imgW="9144360" imgH="4176360" progId="">
                  <p:embed/>
                </p:oleObj>
              </mc:Choice>
              <mc:Fallback>
                <p:oleObj r:id="rId4" imgW="9144360" imgH="41763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11300"/>
                        <a:ext cx="9144000" cy="41767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1972" name="Group 4">
            <a:extLst>
              <a:ext uri="{FF2B5EF4-FFF2-40B4-BE49-F238E27FC236}">
                <a16:creationId xmlns:a16="http://schemas.microsoft.com/office/drawing/2014/main" id="{AFF7FFC3-5A34-4D37-B8A2-3B67359126D4}"/>
              </a:ext>
            </a:extLst>
          </p:cNvPr>
          <p:cNvGrpSpPr>
            <a:grpSpLocks/>
          </p:cNvGrpSpPr>
          <p:nvPr/>
        </p:nvGrpSpPr>
        <p:grpSpPr bwMode="auto">
          <a:xfrm>
            <a:off x="650875" y="4751388"/>
            <a:ext cx="6115050" cy="334962"/>
            <a:chOff x="410" y="2993"/>
            <a:chExt cx="3852" cy="211"/>
          </a:xfrm>
        </p:grpSpPr>
        <p:sp>
          <p:nvSpPr>
            <p:cNvPr id="211973" name="Text Box 5">
              <a:extLst>
                <a:ext uri="{FF2B5EF4-FFF2-40B4-BE49-F238E27FC236}">
                  <a16:creationId xmlns:a16="http://schemas.microsoft.com/office/drawing/2014/main" id="{6BEF190B-2ED5-4489-A56F-2F0103E1BA5A}"/>
                </a:ext>
              </a:extLst>
            </p:cNvPr>
            <p:cNvSpPr txBox="1">
              <a:spLocks noChangeArrowheads="1"/>
            </p:cNvSpPr>
            <p:nvPr/>
          </p:nvSpPr>
          <p:spPr bwMode="auto">
            <a:xfrm>
              <a:off x="2859" y="2993"/>
              <a:ext cx="1403" cy="211"/>
            </a:xfrm>
            <a:prstGeom prst="rect">
              <a:avLst/>
            </a:prstGeom>
            <a:blipFill dpi="0" rotWithShape="0">
              <a:blip r:embed="rId6">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Wärmestrahlung</a:t>
              </a:r>
            </a:p>
          </p:txBody>
        </p:sp>
        <p:sp>
          <p:nvSpPr>
            <p:cNvPr id="211974" name="Text Box 6">
              <a:extLst>
                <a:ext uri="{FF2B5EF4-FFF2-40B4-BE49-F238E27FC236}">
                  <a16:creationId xmlns:a16="http://schemas.microsoft.com/office/drawing/2014/main" id="{EC452552-7887-4CB0-8868-A162995AF406}"/>
                </a:ext>
              </a:extLst>
            </p:cNvPr>
            <p:cNvSpPr txBox="1">
              <a:spLocks noChangeArrowheads="1"/>
            </p:cNvSpPr>
            <p:nvPr/>
          </p:nvSpPr>
          <p:spPr bwMode="auto">
            <a:xfrm>
              <a:off x="410" y="2993"/>
              <a:ext cx="337" cy="211"/>
            </a:xfrm>
            <a:prstGeom prst="rect">
              <a:avLst/>
            </a:prstGeom>
            <a:blipFill dpi="0" rotWithShape="0">
              <a:blip r:embed="rId7">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000"/>
                </a:spcBef>
                <a:buSzPct val="100000"/>
              </a:pPr>
              <a:r>
                <a:rPr lang="de-DE" altLang="de-DE">
                  <a:solidFill>
                    <a:srgbClr val="000000"/>
                  </a:solidFill>
                </a:rPr>
                <a:t>UV </a:t>
              </a:r>
            </a:p>
          </p:txBody>
        </p:sp>
      </p:grpSp>
      <p:grpSp>
        <p:nvGrpSpPr>
          <p:cNvPr id="211975" name="Group 7">
            <a:extLst>
              <a:ext uri="{FF2B5EF4-FFF2-40B4-BE49-F238E27FC236}">
                <a16:creationId xmlns:a16="http://schemas.microsoft.com/office/drawing/2014/main" id="{5618B8E9-D3C6-4820-9861-218853D259A0}"/>
              </a:ext>
            </a:extLst>
          </p:cNvPr>
          <p:cNvGrpSpPr>
            <a:grpSpLocks/>
          </p:cNvGrpSpPr>
          <p:nvPr/>
        </p:nvGrpSpPr>
        <p:grpSpPr bwMode="auto">
          <a:xfrm>
            <a:off x="1147763" y="5695950"/>
            <a:ext cx="6884987" cy="1160463"/>
            <a:chOff x="723" y="3588"/>
            <a:chExt cx="4337" cy="731"/>
          </a:xfrm>
        </p:grpSpPr>
        <p:sp>
          <p:nvSpPr>
            <p:cNvPr id="211976" name="Text Box 8">
              <a:extLst>
                <a:ext uri="{FF2B5EF4-FFF2-40B4-BE49-F238E27FC236}">
                  <a16:creationId xmlns:a16="http://schemas.microsoft.com/office/drawing/2014/main" id="{0BB52297-4F32-4B87-A46A-EEF024424145}"/>
                </a:ext>
              </a:extLst>
            </p:cNvPr>
            <p:cNvSpPr txBox="1">
              <a:spLocks noChangeArrowheads="1"/>
            </p:cNvSpPr>
            <p:nvPr/>
          </p:nvSpPr>
          <p:spPr bwMode="auto">
            <a:xfrm>
              <a:off x="3110" y="3818"/>
              <a:ext cx="195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1pPr>
              <a:lvl2pPr marL="742950" indent="-28575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2pPr>
              <a:lvl3pPr marL="11430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3pPr>
              <a:lvl4pPr marL="16002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4pPr>
              <a:lvl5pPr marL="2057400" indent="-228600" algn="l"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omic Sans MS" panose="030F0702030302020204" pitchFamily="66" charset="0"/>
                </a:defRPr>
              </a:lvl9pPr>
            </a:lstStyle>
            <a:p>
              <a:pPr algn="ctr">
                <a:spcBef>
                  <a:spcPts val="1125"/>
                </a:spcBef>
                <a:buSzPct val="100000"/>
              </a:pPr>
              <a:r>
                <a:rPr lang="de-DE" altLang="de-DE" sz="1800">
                  <a:solidFill>
                    <a:srgbClr val="000000"/>
                  </a:solidFill>
                </a:rPr>
                <a:t>Sichtbares Spektrum</a:t>
              </a:r>
            </a:p>
          </p:txBody>
        </p:sp>
        <p:pic>
          <p:nvPicPr>
            <p:cNvPr id="211977" name="Picture 9">
              <a:extLst>
                <a:ext uri="{FF2B5EF4-FFF2-40B4-BE49-F238E27FC236}">
                  <a16:creationId xmlns:a16="http://schemas.microsoft.com/office/drawing/2014/main" id="{F8B9FAF2-5660-420F-A999-B8B179169E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3" y="3588"/>
              <a:ext cx="2133" cy="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3">
            <a:extLst>
              <a:ext uri="{FF2B5EF4-FFF2-40B4-BE49-F238E27FC236}">
                <a16:creationId xmlns:a16="http://schemas.microsoft.com/office/drawing/2014/main" id="{85F4EADA-4824-4399-991A-AF5AFCA96819}"/>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Spektren von PC- Monitoren</a:t>
            </a:r>
          </a:p>
        </p:txBody>
      </p:sp>
      <p:sp>
        <p:nvSpPr>
          <p:cNvPr id="174084" name="Text Box 4">
            <a:extLst>
              <a:ext uri="{FF2B5EF4-FFF2-40B4-BE49-F238E27FC236}">
                <a16:creationId xmlns:a16="http://schemas.microsoft.com/office/drawing/2014/main" id="{B9D3CAA0-29A6-4030-ABF9-9AA1B25032EA}"/>
              </a:ext>
            </a:extLst>
          </p:cNvPr>
          <p:cNvSpPr txBox="1">
            <a:spLocks noChangeArrowheads="1"/>
          </p:cNvSpPr>
          <p:nvPr/>
        </p:nvSpPr>
        <p:spPr bwMode="auto">
          <a:xfrm>
            <a:off x="468313" y="1700213"/>
            <a:ext cx="40322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t>Monitor, ca. 3 Jahre alt,</a:t>
            </a:r>
            <a:br>
              <a:rPr lang="de-DE" altLang="de-DE" sz="2000"/>
            </a:br>
            <a:r>
              <a:rPr lang="de-DE" altLang="de-DE" sz="2000"/>
              <a:t>Backlight Leuchtstofflampen </a:t>
            </a:r>
          </a:p>
        </p:txBody>
      </p:sp>
      <p:sp>
        <p:nvSpPr>
          <p:cNvPr id="174085" name="Rectangle 5">
            <a:extLst>
              <a:ext uri="{FF2B5EF4-FFF2-40B4-BE49-F238E27FC236}">
                <a16:creationId xmlns:a16="http://schemas.microsoft.com/office/drawing/2014/main" id="{53B447CA-3F8D-43D7-B9D4-6E66EF299C54}"/>
              </a:ext>
            </a:extLst>
          </p:cNvPr>
          <p:cNvSpPr>
            <a:spLocks noChangeArrowheads="1"/>
          </p:cNvSpPr>
          <p:nvPr/>
        </p:nvSpPr>
        <p:spPr bwMode="auto">
          <a:xfrm>
            <a:off x="5003800" y="1700213"/>
            <a:ext cx="3146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de-DE" altLang="de-DE" sz="2000"/>
              <a:t>Monitor, ca. 2 Jahre alt, </a:t>
            </a:r>
            <a:br>
              <a:rPr lang="de-DE" altLang="de-DE" sz="2000"/>
            </a:br>
            <a:r>
              <a:rPr lang="de-DE" altLang="de-DE" sz="2000"/>
              <a:t>Backlight LED </a:t>
            </a:r>
          </a:p>
        </p:txBody>
      </p:sp>
      <p:pic>
        <p:nvPicPr>
          <p:cNvPr id="174087" name="Picture 7" descr="Backlight LED">
            <a:extLst>
              <a:ext uri="{FF2B5EF4-FFF2-40B4-BE49-F238E27FC236}">
                <a16:creationId xmlns:a16="http://schemas.microsoft.com/office/drawing/2014/main" id="{B8805D58-E5B2-4C03-A1D5-2C57BBF28C9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7900" y="2852738"/>
            <a:ext cx="4103688" cy="1385887"/>
          </a:xfrm>
          <a:prstGeom prst="rect">
            <a:avLst/>
          </a:prstGeom>
          <a:noFill/>
          <a:extLst>
            <a:ext uri="{909E8E84-426E-40DD-AFC4-6F175D3DCCD1}">
              <a14:hiddenFill xmlns:a14="http://schemas.microsoft.com/office/drawing/2010/main">
                <a:solidFill>
                  <a:srgbClr val="FFFFFF"/>
                </a:solidFill>
              </a14:hiddenFill>
            </a:ext>
          </a:extLst>
        </p:spPr>
      </p:pic>
      <p:pic>
        <p:nvPicPr>
          <p:cNvPr id="174088" name="Picture 8" descr="Backlight LeuchtsRöh">
            <a:extLst>
              <a:ext uri="{FF2B5EF4-FFF2-40B4-BE49-F238E27FC236}">
                <a16:creationId xmlns:a16="http://schemas.microsoft.com/office/drawing/2014/main" id="{52AB7081-5F4E-432A-B074-1AEF27C902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2852738"/>
            <a:ext cx="4103688" cy="1439862"/>
          </a:xfrm>
          <a:prstGeom prst="rect">
            <a:avLst/>
          </a:prstGeom>
          <a:noFill/>
          <a:extLst>
            <a:ext uri="{909E8E84-426E-40DD-AFC4-6F175D3DCCD1}">
              <a14:hiddenFill xmlns:a14="http://schemas.microsoft.com/office/drawing/2010/main">
                <a:solidFill>
                  <a:srgbClr val="FFFFFF"/>
                </a:solidFill>
              </a14:hiddenFill>
            </a:ext>
          </a:extLst>
        </p:spPr>
      </p:pic>
      <p:sp>
        <p:nvSpPr>
          <p:cNvPr id="174089" name="Text Box 9">
            <a:extLst>
              <a:ext uri="{FF2B5EF4-FFF2-40B4-BE49-F238E27FC236}">
                <a16:creationId xmlns:a16="http://schemas.microsoft.com/office/drawing/2014/main" id="{D9CA2DB0-6451-4B6D-8823-FF98B8C41589}"/>
              </a:ext>
            </a:extLst>
          </p:cNvPr>
          <p:cNvSpPr txBox="1">
            <a:spLocks noChangeArrowheads="1"/>
          </p:cNvSpPr>
          <p:nvPr/>
        </p:nvSpPr>
        <p:spPr bwMode="auto">
          <a:xfrm>
            <a:off x="2484438" y="5157788"/>
            <a:ext cx="3744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t>Gibt es Einschlafprobleme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23CA175-E58F-4E64-B8CC-1FAA17A76149}"/>
              </a:ext>
            </a:extLst>
          </p:cNvPr>
          <p:cNvSpPr>
            <a:spLocks noGrp="1"/>
          </p:cNvSpPr>
          <p:nvPr>
            <p:ph idx="4294967295"/>
          </p:nvPr>
        </p:nvSpPr>
        <p:spPr>
          <a:xfrm>
            <a:off x="0" y="0"/>
            <a:ext cx="0" cy="0"/>
          </a:xfrm>
        </p:spPr>
        <p:txBody>
          <a:bodyPr>
            <a:normAutofit fontScale="25000" lnSpcReduction="20000"/>
          </a:bodyPr>
          <a:lstStyle/>
          <a:p>
            <a:pPr marL="0" indent="0">
              <a:lnSpc>
                <a:spcPct val="80000"/>
              </a:lnSpc>
              <a:buFontTx/>
              <a:buNone/>
            </a:pPr>
            <a:r>
              <a:rPr lang="de-DE" altLang="de-DE" sz="1600"/>
              <a:t>Die Effizienz-Klassen reichen von A = sehr effiziente Lampen bis</a:t>
            </a:r>
            <a:br>
              <a:rPr lang="de-DE" altLang="de-DE" sz="1600"/>
            </a:br>
            <a:r>
              <a:rPr lang="de-DE" altLang="de-DE" sz="1600"/>
              <a:t>zur schlechtesten Effizienz-Klasse G.</a:t>
            </a:r>
          </a:p>
          <a:p>
            <a:pPr marL="0" indent="0">
              <a:lnSpc>
                <a:spcPct val="80000"/>
              </a:lnSpc>
              <a:buFontTx/>
              <a:buNone/>
            </a:pPr>
            <a:endParaRPr lang="de-DE" altLang="de-DE" sz="1600"/>
          </a:p>
          <a:p>
            <a:pPr marL="0" indent="0">
              <a:lnSpc>
                <a:spcPct val="80000"/>
              </a:lnSpc>
              <a:buFontTx/>
              <a:buNone/>
            </a:pPr>
            <a:r>
              <a:rPr lang="de-DE" altLang="de-DE" sz="1600"/>
              <a:t>Glühlampen verbrauchen so viel Strom, dass sie lediglich Klasse D erreichen. </a:t>
            </a:r>
          </a:p>
          <a:p>
            <a:pPr marL="0" indent="0">
              <a:lnSpc>
                <a:spcPct val="80000"/>
              </a:lnSpc>
              <a:buFontTx/>
              <a:buNone/>
            </a:pPr>
            <a:endParaRPr lang="de-DE" altLang="de-DE" sz="1600"/>
          </a:p>
          <a:p>
            <a:pPr marL="0" indent="0">
              <a:lnSpc>
                <a:spcPct val="80000"/>
              </a:lnSpc>
              <a:buFontTx/>
              <a:buNone/>
            </a:pPr>
            <a:endParaRPr lang="de-DE" altLang="de-DE" sz="1600"/>
          </a:p>
          <a:p>
            <a:pPr marL="0" indent="0">
              <a:lnSpc>
                <a:spcPct val="80000"/>
              </a:lnSpc>
              <a:buFontTx/>
              <a:buNone/>
            </a:pPr>
            <a:r>
              <a:rPr lang="de-DE" altLang="de-DE" sz="1600"/>
              <a:t>Auch Halogenlampen für Netzspannung erreichen derzeit nur Klasse D oder E. Wesentlich effizienter und Strom sparender arbeiten Halogenlampen mit IRC-Beschichtung; sie erreichen Klasse C. </a:t>
            </a:r>
          </a:p>
          <a:p>
            <a:pPr marL="0" indent="0">
              <a:lnSpc>
                <a:spcPct val="80000"/>
              </a:lnSpc>
              <a:buFontTx/>
              <a:buNone/>
            </a:pPr>
            <a:endParaRPr lang="de-DE" altLang="de-DE" sz="1600"/>
          </a:p>
          <a:p>
            <a:pPr marL="0" indent="0">
              <a:lnSpc>
                <a:spcPct val="80000"/>
              </a:lnSpc>
              <a:buFontTx/>
              <a:buNone/>
            </a:pPr>
            <a:endParaRPr lang="de-DE" altLang="de-DE" sz="1600"/>
          </a:p>
          <a:p>
            <a:pPr marL="0" indent="0">
              <a:lnSpc>
                <a:spcPct val="80000"/>
              </a:lnSpc>
              <a:buFontTx/>
              <a:buNone/>
            </a:pPr>
            <a:r>
              <a:rPr lang="de-DE" altLang="de-DE" sz="1600" b="1"/>
              <a:t>Beste Sparer: Energiesparlampen und LEDs</a:t>
            </a:r>
            <a:r>
              <a:rPr lang="de-DE" altLang="de-DE" sz="1600"/>
              <a:t> </a:t>
            </a:r>
          </a:p>
          <a:p>
            <a:pPr marL="0" indent="0">
              <a:lnSpc>
                <a:spcPct val="80000"/>
              </a:lnSpc>
              <a:buFontTx/>
              <a:buNone/>
            </a:pPr>
            <a:r>
              <a:rPr lang="de-DE" altLang="de-DE" sz="1600"/>
              <a:t>Meister im Strom sparen sind Energiesparlampen mit eingebautem elektronischen Vorschaltgerät (EVG): Sie punkten mit minimalem Stromverbrauch und langer Lebensdauer. Dafür wurden sie von der EU – je nach Typ – in die Energie-Effizienz-Klassen A und B eingeordnet. </a:t>
            </a:r>
          </a:p>
        </p:txBody>
      </p:sp>
      <p:pic>
        <p:nvPicPr>
          <p:cNvPr id="34819" name="Picture 2">
            <a:extLst>
              <a:ext uri="{FF2B5EF4-FFF2-40B4-BE49-F238E27FC236}">
                <a16:creationId xmlns:a16="http://schemas.microsoft.com/office/drawing/2014/main" id="{8BF529E4-D9FD-497C-A030-B43C999544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2950" y="333375"/>
            <a:ext cx="19050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a:extLst>
              <a:ext uri="{FF2B5EF4-FFF2-40B4-BE49-F238E27FC236}">
                <a16:creationId xmlns:a16="http://schemas.microsoft.com/office/drawing/2014/main" id="{FD94E77F-A650-4035-BB83-8406CAF2297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Effizienz-Klassen für Lampen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a:extLst>
              <a:ext uri="{FF2B5EF4-FFF2-40B4-BE49-F238E27FC236}">
                <a16:creationId xmlns:a16="http://schemas.microsoft.com/office/drawing/2014/main" id="{4AE14FF4-5ABE-4457-88E4-0A3BBA1C28B4}"/>
              </a:ext>
            </a:extLst>
          </p:cNvPr>
          <p:cNvSpPr txBox="1">
            <a:spLocks noChangeArrowheads="1"/>
          </p:cNvSpPr>
          <p:nvPr/>
        </p:nvSpPr>
        <p:spPr bwMode="auto">
          <a:xfrm>
            <a:off x="250825" y="6045200"/>
            <a:ext cx="6438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de-DE" sz="1200"/>
              <a:t>Berechnung auf Basis folgender Daten: </a:t>
            </a:r>
          </a:p>
          <a:p>
            <a:pPr algn="l" eaLnBrk="0" hangingPunct="0"/>
            <a:r>
              <a:rPr lang="de-DE" altLang="de-DE" sz="1200"/>
              <a:t>Nutzung von 3h pro Tag an 333 Tagen pro Jahr (1000 h/a),  Strompreis 0,30 € pro kWh</a:t>
            </a:r>
          </a:p>
        </p:txBody>
      </p:sp>
      <p:sp>
        <p:nvSpPr>
          <p:cNvPr id="216067" name="Text Box 3">
            <a:extLst>
              <a:ext uri="{FF2B5EF4-FFF2-40B4-BE49-F238E27FC236}">
                <a16:creationId xmlns:a16="http://schemas.microsoft.com/office/drawing/2014/main" id="{7CFF8576-927A-422D-B4AC-511986339B63}"/>
              </a:ext>
            </a:extLst>
          </p:cNvPr>
          <p:cNvSpPr txBox="1">
            <a:spLocks noChangeArrowheads="1"/>
          </p:cNvSpPr>
          <p:nvPr/>
        </p:nvSpPr>
        <p:spPr bwMode="auto">
          <a:xfrm>
            <a:off x="323850" y="4437063"/>
            <a:ext cx="81359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de-DE" altLang="de-DE"/>
              <a:t>Für die verschiedenen Leuchtmittel wurde ein Kostenvergleich über 10 Jahre aufgrund der Anschaffungskosten und Stromverbrauch durchgeführt.</a:t>
            </a:r>
          </a:p>
          <a:p>
            <a:pPr algn="l" eaLnBrk="0" hangingPunct="0"/>
            <a:endParaRPr lang="de-DE" altLang="de-DE"/>
          </a:p>
          <a:p>
            <a:pPr algn="l" eaLnBrk="0" hangingPunct="0"/>
            <a:r>
              <a:rPr lang="de-DE" altLang="de-DE"/>
              <a:t>Die Rechnung zeigt, dass die aktuell noch relativ teuren LEDs sich sehr schnell rechnen</a:t>
            </a:r>
          </a:p>
        </p:txBody>
      </p:sp>
      <p:graphicFrame>
        <p:nvGraphicFramePr>
          <p:cNvPr id="216068" name="Group 4">
            <a:extLst>
              <a:ext uri="{FF2B5EF4-FFF2-40B4-BE49-F238E27FC236}">
                <a16:creationId xmlns:a16="http://schemas.microsoft.com/office/drawing/2014/main" id="{A3EB1769-D7CF-476B-98E5-0B095D7D1159}"/>
              </a:ext>
            </a:extLst>
          </p:cNvPr>
          <p:cNvGraphicFramePr>
            <a:graphicFrameLocks noGrp="1"/>
          </p:cNvGraphicFramePr>
          <p:nvPr>
            <p:extLst>
              <p:ext uri="{D42A27DB-BD31-4B8C-83A1-F6EECF244321}">
                <p14:modId xmlns:p14="http://schemas.microsoft.com/office/powerpoint/2010/main" val="3944012744"/>
              </p:ext>
            </p:extLst>
          </p:nvPr>
        </p:nvGraphicFramePr>
        <p:xfrm>
          <a:off x="250825" y="1484313"/>
          <a:ext cx="8642350" cy="2744790"/>
        </p:xfrm>
        <a:graphic>
          <a:graphicData uri="http://schemas.openxmlformats.org/drawingml/2006/table">
            <a:tbl>
              <a:tblPr/>
              <a:tblGrid>
                <a:gridCol w="1709738">
                  <a:extLst>
                    <a:ext uri="{9D8B030D-6E8A-4147-A177-3AD203B41FA5}">
                      <a16:colId xmlns:a16="http://schemas.microsoft.com/office/drawing/2014/main" val="712405898"/>
                    </a:ext>
                  </a:extLst>
                </a:gridCol>
                <a:gridCol w="1117600">
                  <a:extLst>
                    <a:ext uri="{9D8B030D-6E8A-4147-A177-3AD203B41FA5}">
                      <a16:colId xmlns:a16="http://schemas.microsoft.com/office/drawing/2014/main" val="3351191039"/>
                    </a:ext>
                  </a:extLst>
                </a:gridCol>
                <a:gridCol w="1190625">
                  <a:extLst>
                    <a:ext uri="{9D8B030D-6E8A-4147-A177-3AD203B41FA5}">
                      <a16:colId xmlns:a16="http://schemas.microsoft.com/office/drawing/2014/main" val="2012875954"/>
                    </a:ext>
                  </a:extLst>
                </a:gridCol>
                <a:gridCol w="1181100">
                  <a:extLst>
                    <a:ext uri="{9D8B030D-6E8A-4147-A177-3AD203B41FA5}">
                      <a16:colId xmlns:a16="http://schemas.microsoft.com/office/drawing/2014/main" val="474007588"/>
                    </a:ext>
                  </a:extLst>
                </a:gridCol>
                <a:gridCol w="1062037">
                  <a:extLst>
                    <a:ext uri="{9D8B030D-6E8A-4147-A177-3AD203B41FA5}">
                      <a16:colId xmlns:a16="http://schemas.microsoft.com/office/drawing/2014/main" val="1646663824"/>
                    </a:ext>
                  </a:extLst>
                </a:gridCol>
                <a:gridCol w="1338263">
                  <a:extLst>
                    <a:ext uri="{9D8B030D-6E8A-4147-A177-3AD203B41FA5}">
                      <a16:colId xmlns:a16="http://schemas.microsoft.com/office/drawing/2014/main" val="2769192437"/>
                    </a:ext>
                  </a:extLst>
                </a:gridCol>
                <a:gridCol w="1042987">
                  <a:extLst>
                    <a:ext uri="{9D8B030D-6E8A-4147-A177-3AD203B41FA5}">
                      <a16:colId xmlns:a16="http://schemas.microsoft.com/office/drawing/2014/main" val="4104551203"/>
                    </a:ext>
                  </a:extLst>
                </a:gridCol>
              </a:tblGrid>
              <a:tr h="28416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Glühlampe</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Standard</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Halogenlampe</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(IRC)</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Energiesparlampe</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Leuchtstoff-lampen</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LED Lampe</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4022572"/>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Elektrische Leistung</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60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45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42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9 W</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263793"/>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Kosten pro Lampe ca.</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1,50 €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2,50 €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5 €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8 €</a:t>
                      </a:r>
                      <a:endParaRPr kumimoji="0" lang="de-DE" altLang="de-DE" sz="1200" b="0" i="0" u="none" strike="noStrike" cap="none" normalizeH="0" baseline="0" dirty="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6107811"/>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Mittlere Nennlebensdauer</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1.000</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2.000</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3.000 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8.000</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10.000 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30.000 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41368298"/>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Anschaffungskosten</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15 €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12,50 €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 (3) €</a:t>
                      </a:r>
                      <a:endParaRPr kumimoji="0" lang="de-DE" altLang="de-DE" sz="1200" b="0" i="0" u="none" strike="noStrike" cap="none" normalizeH="0" baseline="0" dirty="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7049464"/>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Stromverbrauch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600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450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420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90 kWh</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7875520"/>
                  </a:ext>
                </a:extLst>
              </a:tr>
              <a:tr h="274638">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Energiekosten</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180 €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135 €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126 €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39 €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39 €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27 €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2353405"/>
                  </a:ext>
                </a:extLst>
              </a:tr>
              <a:tr h="3048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Gesamtkosten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in 10 Jahren</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FF0000"/>
                          </a:solidFill>
                          <a:effectLst/>
                          <a:latin typeface="Comic Sans MS" panose="030F0702030302020204" pitchFamily="66" charset="0"/>
                          <a:cs typeface="Times New Roman" panose="02020603050405020304" pitchFamily="18" charset="0"/>
                        </a:rPr>
                        <a:t>195 €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FF0000"/>
                          </a:solidFill>
                          <a:effectLst/>
                          <a:latin typeface="Comic Sans MS" panose="030F0702030302020204" pitchFamily="66" charset="0"/>
                          <a:cs typeface="Times New Roman" panose="02020603050405020304" pitchFamily="18" charset="0"/>
                        </a:rPr>
                        <a:t>147 €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FF0000"/>
                          </a:solidFill>
                          <a:effectLst/>
                          <a:latin typeface="Comic Sans MS" panose="030F0702030302020204" pitchFamily="66" charset="0"/>
                          <a:cs typeface="Times New Roman" panose="02020603050405020304" pitchFamily="18" charset="0"/>
                        </a:rPr>
                        <a:t>139 €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008000"/>
                          </a:solidFill>
                          <a:effectLst/>
                          <a:latin typeface="Comic Sans MS" panose="030F0702030302020204" pitchFamily="66" charset="0"/>
                          <a:cs typeface="Times New Roman" panose="02020603050405020304" pitchFamily="18" charset="0"/>
                        </a:rPr>
                        <a:t>45 €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008000"/>
                          </a:solidFill>
                          <a:effectLst/>
                          <a:latin typeface="Comic Sans MS" panose="030F0702030302020204" pitchFamily="66" charset="0"/>
                          <a:cs typeface="Times New Roman" panose="02020603050405020304" pitchFamily="18" charset="0"/>
                        </a:rPr>
                        <a:t>47 €</a:t>
                      </a:r>
                      <a:endParaRPr kumimoji="0" lang="de-DE" altLang="de-DE" sz="1200" b="0" i="0" u="none" strike="noStrike" cap="none" normalizeH="0" baseline="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algn="l">
                        <a:spcBef>
                          <a:spcPct val="20000"/>
                        </a:spcBef>
                        <a:buFont typeface="Arial" panose="020B0604020202020204" pitchFamily="34" charset="0"/>
                        <a:defRPr sz="2400">
                          <a:solidFill>
                            <a:schemeClr val="tx1"/>
                          </a:solidFill>
                          <a:latin typeface="Comic Sans MS" panose="030F0702030302020204" pitchFamily="66" charset="0"/>
                        </a:defRPr>
                      </a:lvl2pPr>
                      <a:lvl3pPr algn="l">
                        <a:spcBef>
                          <a:spcPct val="20000"/>
                        </a:spcBef>
                        <a:buFont typeface="Arial" panose="020B0604020202020204" pitchFamily="34" charset="0"/>
                        <a:defRPr sz="2000">
                          <a:solidFill>
                            <a:schemeClr val="tx1"/>
                          </a:solidFill>
                          <a:latin typeface="Comic Sans MS" panose="030F0702030302020204" pitchFamily="66" charset="0"/>
                        </a:defRPr>
                      </a:lvl3pPr>
                      <a:lvl4pPr algn="l">
                        <a:spcBef>
                          <a:spcPct val="20000"/>
                        </a:spcBef>
                        <a:buFont typeface="Arial" panose="020B0604020202020204" pitchFamily="34" charset="0"/>
                        <a:defRPr>
                          <a:solidFill>
                            <a:schemeClr val="tx1"/>
                          </a:solidFill>
                          <a:latin typeface="Comic Sans MS" panose="030F0702030302020204" pitchFamily="66" charset="0"/>
                        </a:defRPr>
                      </a:lvl4pPr>
                      <a:lvl5pPr algn="l">
                        <a:spcBef>
                          <a:spcPct val="20000"/>
                        </a:spcBef>
                        <a:buFont typeface="Arial" panose="020B0604020202020204" pitchFamily="34" charset="0"/>
                        <a:defRPr>
                          <a:solidFill>
                            <a:schemeClr val="tx1"/>
                          </a:solidFill>
                          <a:latin typeface="Comic Sans MS" panose="030F0702030302020204" pitchFamily="66" charset="0"/>
                        </a:defRPr>
                      </a:lvl5pPr>
                      <a:lvl6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rgbClr val="008000"/>
                          </a:solidFill>
                          <a:effectLst/>
                          <a:latin typeface="Comic Sans MS" panose="030F0702030302020204" pitchFamily="66" charset="0"/>
                          <a:cs typeface="Times New Roman" panose="02020603050405020304" pitchFamily="18" charset="0"/>
                        </a:rPr>
                        <a:t>35 </a:t>
                      </a:r>
                      <a:r>
                        <a:rPr kumimoji="0" lang="de-DE" altLang="de-DE" sz="1200" b="1" i="0" u="none" strike="noStrike" cap="none" normalizeH="0" baseline="0" dirty="0">
                          <a:ln>
                            <a:noFill/>
                          </a:ln>
                          <a:solidFill>
                            <a:srgbClr val="008000"/>
                          </a:solidFill>
                          <a:effectLst/>
                          <a:latin typeface="Comic Sans MS" panose="030F0702030302020204" pitchFamily="66" charset="0"/>
                          <a:cs typeface="Times New Roman" panose="02020603050405020304" pitchFamily="18" charset="0"/>
                        </a:rPr>
                        <a:t>€</a:t>
                      </a:r>
                      <a:endParaRPr kumimoji="0" lang="de-DE" altLang="de-DE" sz="1200" b="0" i="0" u="none" strike="noStrike" cap="none" normalizeH="0" baseline="0" dirty="0">
                        <a:ln>
                          <a:noFill/>
                        </a:ln>
                        <a:solidFill>
                          <a:schemeClr val="tx1"/>
                        </a:solidFill>
                        <a:effectLst/>
                        <a:latin typeface="Comic Sans MS" panose="030F0702030302020204"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64622691"/>
                  </a:ext>
                </a:extLst>
              </a:tr>
            </a:tbl>
          </a:graphicData>
        </a:graphic>
      </p:graphicFrame>
      <p:sp>
        <p:nvSpPr>
          <p:cNvPr id="216142" name="Text Box 78">
            <a:extLst>
              <a:ext uri="{FF2B5EF4-FFF2-40B4-BE49-F238E27FC236}">
                <a16:creationId xmlns:a16="http://schemas.microsoft.com/office/drawing/2014/main" id="{3A137601-4FC6-437C-960B-B0373C39C021}"/>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Kostenrechnung 10 Jahre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E7D42A-6B71-40A4-925A-73BFDF4CDEA0}"/>
              </a:ext>
            </a:extLst>
          </p:cNvPr>
          <p:cNvSpPr>
            <a:spLocks noGrp="1"/>
          </p:cNvSpPr>
          <p:nvPr>
            <p:ph idx="4294967295"/>
          </p:nvPr>
        </p:nvSpPr>
        <p:spPr>
          <a:xfrm>
            <a:off x="0" y="0"/>
            <a:ext cx="0" cy="0"/>
          </a:xfrm>
        </p:spPr>
        <p:txBody>
          <a:bodyPr>
            <a:normAutofit fontScale="25000" lnSpcReduction="20000"/>
          </a:bodyPr>
          <a:lstStyle/>
          <a:p>
            <a:pPr lvl="1">
              <a:lnSpc>
                <a:spcPct val="90000"/>
              </a:lnSpc>
              <a:buFont typeface="Arial" panose="020B0604020202020204" pitchFamily="34" charset="0"/>
              <a:buChar char="•"/>
            </a:pPr>
            <a:endParaRPr lang="de-DE" altLang="de-DE" sz="2000" dirty="0"/>
          </a:p>
        </p:txBody>
      </p:sp>
      <p:sp>
        <p:nvSpPr>
          <p:cNvPr id="2" name="Inhaltsplatzhalter 2">
            <a:extLst>
              <a:ext uri="{FF2B5EF4-FFF2-40B4-BE49-F238E27FC236}">
                <a16:creationId xmlns:a16="http://schemas.microsoft.com/office/drawing/2014/main" id="{A4FA4679-CA54-4FA7-8139-F5D435C6FAB7}"/>
              </a:ext>
            </a:extLst>
          </p:cNvPr>
          <p:cNvSpPr>
            <a:spLocks/>
          </p:cNvSpPr>
          <p:nvPr/>
        </p:nvSpPr>
        <p:spPr bwMode="auto">
          <a:xfrm>
            <a:off x="539750" y="620713"/>
            <a:ext cx="82296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lvl="1">
              <a:lnSpc>
                <a:spcPct val="90000"/>
              </a:lnSpc>
              <a:buFont typeface="Arial" panose="020B0604020202020204" pitchFamily="34" charset="0"/>
              <a:buNone/>
            </a:pPr>
            <a:r>
              <a:rPr lang="de-DE" altLang="de-DE" sz="2000" b="1" dirty="0"/>
              <a:t>Mensch ist über die Evolution konditioniert auf:</a:t>
            </a:r>
            <a:r>
              <a:rPr lang="de-DE" altLang="de-DE" sz="2000" dirty="0"/>
              <a:t>   </a:t>
            </a:r>
            <a:br>
              <a:rPr lang="de-DE" altLang="de-DE" sz="2000" dirty="0"/>
            </a:br>
            <a:r>
              <a:rPr lang="de-DE" altLang="de-DE" sz="2000" dirty="0"/>
              <a:t/>
            </a:r>
            <a:br>
              <a:rPr lang="de-DE" altLang="de-DE" sz="2000" dirty="0"/>
            </a:br>
            <a:r>
              <a:rPr lang="de-DE" altLang="de-DE" sz="2000" dirty="0"/>
              <a:t>Tag  	     = 		  Tageslicht         =   Wachzustand</a:t>
            </a:r>
            <a:br>
              <a:rPr lang="de-DE" altLang="de-DE" sz="2000" dirty="0"/>
            </a:br>
            <a:r>
              <a:rPr lang="de-DE" altLang="de-DE" sz="2000" dirty="0"/>
              <a:t/>
            </a:r>
            <a:br>
              <a:rPr lang="de-DE" altLang="de-DE" sz="2000" dirty="0"/>
            </a:br>
            <a:r>
              <a:rPr lang="de-DE" altLang="de-DE" sz="2000" dirty="0"/>
              <a:t>Dämmerung  =    rötlicheres Sonnenlicht   =   Entspannung</a:t>
            </a:r>
            <a:br>
              <a:rPr lang="de-DE" altLang="de-DE" sz="2000" dirty="0"/>
            </a:br>
            <a:r>
              <a:rPr lang="de-DE" altLang="de-DE" sz="2000" dirty="0"/>
              <a:t/>
            </a:r>
            <a:br>
              <a:rPr lang="de-DE" altLang="de-DE" sz="2000" dirty="0"/>
            </a:br>
            <a:r>
              <a:rPr lang="de-DE" altLang="de-DE" sz="2000" dirty="0"/>
              <a:t>Nacht 	      = 		   kein Licht         =   Schlaf</a:t>
            </a:r>
          </a:p>
        </p:txBody>
      </p:sp>
      <p:sp>
        <p:nvSpPr>
          <p:cNvPr id="115718" name="Text Box 6">
            <a:extLst>
              <a:ext uri="{FF2B5EF4-FFF2-40B4-BE49-F238E27FC236}">
                <a16:creationId xmlns:a16="http://schemas.microsoft.com/office/drawing/2014/main" id="{1AE9263F-EDC4-44BE-A4D6-3116E62C470C}"/>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dirty="0"/>
              <a:t>Allgemeine Informationen zur Beleuchtung</a:t>
            </a:r>
          </a:p>
        </p:txBody>
      </p:sp>
      <p:sp>
        <p:nvSpPr>
          <p:cNvPr id="4" name="Rechteck 3">
            <a:extLst>
              <a:ext uri="{FF2B5EF4-FFF2-40B4-BE49-F238E27FC236}">
                <a16:creationId xmlns:a16="http://schemas.microsoft.com/office/drawing/2014/main" id="{8DA9B3B1-1ADB-4766-B426-1AB53C7CB64A}"/>
              </a:ext>
            </a:extLst>
          </p:cNvPr>
          <p:cNvSpPr/>
          <p:nvPr/>
        </p:nvSpPr>
        <p:spPr bwMode="auto">
          <a:xfrm>
            <a:off x="323528" y="2924944"/>
            <a:ext cx="8496944" cy="367240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l"/>
            <a:r>
              <a:rPr lang="de-DE" sz="2000" dirty="0"/>
              <a:t>Kunstlicht spielt heute in unserem Leben eine wichtige Rolle:</a:t>
            </a:r>
          </a:p>
          <a:p>
            <a:pPr marL="742950" lvl="1" indent="-285750" algn="l">
              <a:buFont typeface="Arial" panose="020B0604020202020204" pitchFamily="34" charset="0"/>
              <a:buChar char="•"/>
            </a:pPr>
            <a:r>
              <a:rPr lang="de-DE" sz="2000" dirty="0"/>
              <a:t>Es ermöglicht uns, nachts zu sehen</a:t>
            </a:r>
          </a:p>
          <a:p>
            <a:pPr marL="742950" lvl="1" indent="-285750" algn="l">
              <a:buFont typeface="Arial" panose="020B0604020202020204" pitchFamily="34" charset="0"/>
              <a:buChar char="•"/>
            </a:pPr>
            <a:r>
              <a:rPr lang="de-DE" sz="2000" dirty="0"/>
              <a:t>Ist notwendig für die Arbeit und Freizeit</a:t>
            </a:r>
          </a:p>
          <a:p>
            <a:pPr marL="742950" lvl="1" indent="-285750" algn="l">
              <a:buFont typeface="Arial" panose="020B0604020202020204" pitchFamily="34" charset="0"/>
              <a:buChar char="•"/>
            </a:pPr>
            <a:r>
              <a:rPr lang="de-DE" sz="2000" dirty="0"/>
              <a:t>Es beeinflusst Stimmung und Wohlbefinden</a:t>
            </a:r>
            <a:br>
              <a:rPr lang="de-DE" sz="2000" dirty="0"/>
            </a:br>
            <a:r>
              <a:rPr lang="de-DE" sz="2000" dirty="0"/>
              <a:t/>
            </a:r>
            <a:br>
              <a:rPr lang="de-DE" sz="2000" dirty="0"/>
            </a:br>
            <a:r>
              <a:rPr lang="de-DE" sz="2000" b="1" dirty="0">
                <a:solidFill>
                  <a:srgbClr val="FF0000"/>
                </a:solidFill>
              </a:rPr>
              <a:t>Also ergeben sich besondere Anforderungen an die Eigenschaften von Kunstlicht je nach Anwendung</a:t>
            </a:r>
          </a:p>
          <a:p>
            <a:pPr algn="l"/>
            <a:endParaRPr lang="de-DE" sz="2000" dirty="0"/>
          </a:p>
          <a:p>
            <a:pPr algn="l"/>
            <a:r>
              <a:rPr lang="de-DE" sz="2000" dirty="0"/>
              <a:t>nebenbei: </a:t>
            </a:r>
          </a:p>
          <a:p>
            <a:pPr marL="742950" lvl="1" indent="-285750" algn="l">
              <a:buFont typeface="Arial" panose="020B0604020202020204" pitchFamily="34" charset="0"/>
              <a:buChar char="•"/>
            </a:pPr>
            <a:r>
              <a:rPr lang="de-DE" sz="2000" dirty="0"/>
              <a:t>Mit elektrischer Energie erzeugtes Licht kostet auch Geld</a:t>
            </a:r>
          </a:p>
          <a:p>
            <a:pPr marL="742950" lvl="1" indent="-285750" algn="l">
              <a:buFont typeface="Arial" panose="020B0604020202020204" pitchFamily="34" charset="0"/>
              <a:buChar char="•"/>
            </a:pPr>
            <a:r>
              <a:rPr lang="de-DE" sz="2000" dirty="0"/>
              <a:t>Die Erzeugung elektrischer Energie belastet die Umwelt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a:extLst>
              <a:ext uri="{FF2B5EF4-FFF2-40B4-BE49-F238E27FC236}">
                <a16:creationId xmlns:a16="http://schemas.microsoft.com/office/drawing/2014/main" id="{3D234A95-FDF0-4709-98AB-89627CD14F70}"/>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Was bedeuten lm bei 90° ?</a:t>
            </a:r>
          </a:p>
        </p:txBody>
      </p:sp>
      <p:pic>
        <p:nvPicPr>
          <p:cNvPr id="197635" name="Picture 3" descr="90° Winkel">
            <a:extLst>
              <a:ext uri="{FF2B5EF4-FFF2-40B4-BE49-F238E27FC236}">
                <a16:creationId xmlns:a16="http://schemas.microsoft.com/office/drawing/2014/main" id="{8A123704-560A-4CC6-8F22-0CACC02282F7}"/>
              </a:ext>
            </a:extLst>
          </p:cNvPr>
          <p:cNvPicPr>
            <a:picLocks noChangeAspect="1" noChangeArrowheads="1"/>
          </p:cNvPicPr>
          <p:nvPr/>
        </p:nvPicPr>
        <p:blipFill>
          <a:blip r:embed="rId2" cstate="email">
            <a:lum bright="-12000" contrast="18000"/>
            <a:extLst>
              <a:ext uri="{28A0092B-C50C-407E-A947-70E740481C1C}">
                <a14:useLocalDpi xmlns:a14="http://schemas.microsoft.com/office/drawing/2010/main"/>
              </a:ext>
            </a:extLst>
          </a:blip>
          <a:srcRect/>
          <a:stretch>
            <a:fillRect/>
          </a:stretch>
        </p:blipFill>
        <p:spPr bwMode="auto">
          <a:xfrm>
            <a:off x="1331913" y="549275"/>
            <a:ext cx="6215062" cy="6308725"/>
          </a:xfrm>
          <a:prstGeom prst="rect">
            <a:avLst/>
          </a:prstGeom>
          <a:noFill/>
          <a:extLst>
            <a:ext uri="{909E8E84-426E-40DD-AFC4-6F175D3DCCD1}">
              <a14:hiddenFill xmlns:a14="http://schemas.microsoft.com/office/drawing/2010/main">
                <a:solidFill>
                  <a:srgbClr val="FFFFFF"/>
                </a:solidFill>
              </a14:hiddenFill>
            </a:ext>
          </a:extLst>
        </p:spPr>
      </p:pic>
      <p:sp>
        <p:nvSpPr>
          <p:cNvPr id="197636" name="Text Box 4">
            <a:extLst>
              <a:ext uri="{FF2B5EF4-FFF2-40B4-BE49-F238E27FC236}">
                <a16:creationId xmlns:a16="http://schemas.microsoft.com/office/drawing/2014/main" id="{561E7283-90BC-495B-93F1-52065160561F}"/>
              </a:ext>
            </a:extLst>
          </p:cNvPr>
          <p:cNvSpPr txBox="1">
            <a:spLocks noChangeArrowheads="1"/>
          </p:cNvSpPr>
          <p:nvPr/>
        </p:nvSpPr>
        <p:spPr bwMode="auto">
          <a:xfrm>
            <a:off x="1476375" y="5589588"/>
            <a:ext cx="27352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Aus Sylvania Prospekt 2013 „Von Watt zu Lumen“ Seite 5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a:extLst>
              <a:ext uri="{FF2B5EF4-FFF2-40B4-BE49-F238E27FC236}">
                <a16:creationId xmlns:a16="http://schemas.microsoft.com/office/drawing/2014/main" id="{D5C44608-37A3-4B70-84DB-226C3FB8C657}"/>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Berechnung von Spotlampen (I)</a:t>
            </a:r>
          </a:p>
        </p:txBody>
      </p:sp>
      <p:graphicFrame>
        <p:nvGraphicFramePr>
          <p:cNvPr id="226307" name="Object 3">
            <a:extLst>
              <a:ext uri="{FF2B5EF4-FFF2-40B4-BE49-F238E27FC236}">
                <a16:creationId xmlns:a16="http://schemas.microsoft.com/office/drawing/2014/main" id="{901490CF-4959-4730-AEEB-3FD0D089EBEE}"/>
              </a:ext>
            </a:extLst>
          </p:cNvPr>
          <p:cNvGraphicFramePr>
            <a:graphicFrameLocks noChangeAspect="1"/>
          </p:cNvGraphicFramePr>
          <p:nvPr/>
        </p:nvGraphicFramePr>
        <p:xfrm>
          <a:off x="0" y="520700"/>
          <a:ext cx="9144000" cy="6337300"/>
        </p:xfrm>
        <a:graphic>
          <a:graphicData uri="http://schemas.openxmlformats.org/presentationml/2006/ole">
            <mc:AlternateContent xmlns:mc="http://schemas.openxmlformats.org/markup-compatibility/2006">
              <mc:Choice xmlns:v="urn:schemas-microsoft-com:vml" Requires="v">
                <p:oleObj spid="_x0000_s226353" r:id="rId4" imgW="7317360" imgH="4724640" progId="">
                  <p:embed/>
                </p:oleObj>
              </mc:Choice>
              <mc:Fallback>
                <p:oleObj r:id="rId4" imgW="7317360" imgH="472464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0700"/>
                        <a:ext cx="9144000" cy="6337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a:extLst>
              <a:ext uri="{FF2B5EF4-FFF2-40B4-BE49-F238E27FC236}">
                <a16:creationId xmlns:a16="http://schemas.microsoft.com/office/drawing/2014/main" id="{5760AB5B-AFA4-4EE7-AA85-A777359B6604}"/>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Berechnung von Spotlampen (II)</a:t>
            </a:r>
          </a:p>
        </p:txBody>
      </p:sp>
      <p:graphicFrame>
        <p:nvGraphicFramePr>
          <p:cNvPr id="228355" name="Object 3">
            <a:extLst>
              <a:ext uri="{FF2B5EF4-FFF2-40B4-BE49-F238E27FC236}">
                <a16:creationId xmlns:a16="http://schemas.microsoft.com/office/drawing/2014/main" id="{9953C56F-CD0D-46D9-AEE9-8BB897E0F821}"/>
              </a:ext>
            </a:extLst>
          </p:cNvPr>
          <p:cNvGraphicFramePr>
            <a:graphicFrameLocks noChangeAspect="1"/>
          </p:cNvGraphicFramePr>
          <p:nvPr/>
        </p:nvGraphicFramePr>
        <p:xfrm>
          <a:off x="0" y="647700"/>
          <a:ext cx="9144000" cy="6210300"/>
        </p:xfrm>
        <a:graphic>
          <a:graphicData uri="http://schemas.openxmlformats.org/presentationml/2006/ole">
            <mc:AlternateContent xmlns:mc="http://schemas.openxmlformats.org/markup-compatibility/2006">
              <mc:Choice xmlns:v="urn:schemas-microsoft-com:vml" Requires="v">
                <p:oleObj spid="_x0000_s228401" r:id="rId4" imgW="7317360" imgH="4725000" progId="">
                  <p:embed/>
                </p:oleObj>
              </mc:Choice>
              <mc:Fallback>
                <p:oleObj r:id="rId4" imgW="7317360" imgH="47250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7700"/>
                        <a:ext cx="9144000" cy="621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a:extLst>
              <a:ext uri="{FF2B5EF4-FFF2-40B4-BE49-F238E27FC236}">
                <a16:creationId xmlns:a16="http://schemas.microsoft.com/office/drawing/2014/main" id="{2C22AC91-8757-4996-B62A-E814D398AE95}"/>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Berechnung von Spotlampen (III)</a:t>
            </a:r>
          </a:p>
        </p:txBody>
      </p:sp>
      <p:grpSp>
        <p:nvGrpSpPr>
          <p:cNvPr id="230403" name="Group 3">
            <a:extLst>
              <a:ext uri="{FF2B5EF4-FFF2-40B4-BE49-F238E27FC236}">
                <a16:creationId xmlns:a16="http://schemas.microsoft.com/office/drawing/2014/main" id="{079E84F5-EC9B-4191-BB26-827ECA585CFE}"/>
              </a:ext>
            </a:extLst>
          </p:cNvPr>
          <p:cNvGrpSpPr>
            <a:grpSpLocks/>
          </p:cNvGrpSpPr>
          <p:nvPr/>
        </p:nvGrpSpPr>
        <p:grpSpPr bwMode="auto">
          <a:xfrm>
            <a:off x="0" y="520700"/>
            <a:ext cx="9142413" cy="6318250"/>
            <a:chOff x="0" y="328"/>
            <a:chExt cx="5759" cy="3980"/>
          </a:xfrm>
        </p:grpSpPr>
        <p:graphicFrame>
          <p:nvGraphicFramePr>
            <p:cNvPr id="230404" name="Object 4">
              <a:extLst>
                <a:ext uri="{FF2B5EF4-FFF2-40B4-BE49-F238E27FC236}">
                  <a16:creationId xmlns:a16="http://schemas.microsoft.com/office/drawing/2014/main" id="{0074EFFF-8E58-4DDC-ACBB-15ADAC449680}"/>
                </a:ext>
              </a:extLst>
            </p:cNvPr>
            <p:cNvGraphicFramePr>
              <a:graphicFrameLocks noChangeAspect="1"/>
            </p:cNvGraphicFramePr>
            <p:nvPr/>
          </p:nvGraphicFramePr>
          <p:xfrm>
            <a:off x="0" y="328"/>
            <a:ext cx="5760" cy="3981"/>
          </p:xfrm>
          <a:graphic>
            <a:graphicData uri="http://schemas.openxmlformats.org/presentationml/2006/ole">
              <mc:AlternateContent xmlns:mc="http://schemas.openxmlformats.org/markup-compatibility/2006">
                <mc:Choice xmlns:v="urn:schemas-microsoft-com:vml" Requires="v">
                  <p:oleObj spid="_x0000_s230543" r:id="rId4" imgW="9144360" imgH="6319800" progId="">
                    <p:embed/>
                  </p:oleObj>
                </mc:Choice>
                <mc:Fallback>
                  <p:oleObj r:id="rId4" imgW="9144360" imgH="63198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8"/>
                          <a:ext cx="5760" cy="398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30405" name="Group 5">
              <a:extLst>
                <a:ext uri="{FF2B5EF4-FFF2-40B4-BE49-F238E27FC236}">
                  <a16:creationId xmlns:a16="http://schemas.microsoft.com/office/drawing/2014/main" id="{44A060C9-C799-48A7-AE19-39C6E6C4CD70}"/>
                </a:ext>
              </a:extLst>
            </p:cNvPr>
            <p:cNvGrpSpPr>
              <a:grpSpLocks/>
            </p:cNvGrpSpPr>
            <p:nvPr/>
          </p:nvGrpSpPr>
          <p:grpSpPr bwMode="auto">
            <a:xfrm>
              <a:off x="4741" y="3007"/>
              <a:ext cx="1010" cy="442"/>
              <a:chOff x="4741" y="3007"/>
              <a:chExt cx="1010" cy="442"/>
            </a:xfrm>
          </p:grpSpPr>
          <p:graphicFrame>
            <p:nvGraphicFramePr>
              <p:cNvPr id="230406" name="Object 6">
                <a:extLst>
                  <a:ext uri="{FF2B5EF4-FFF2-40B4-BE49-F238E27FC236}">
                    <a16:creationId xmlns:a16="http://schemas.microsoft.com/office/drawing/2014/main" id="{473B98A9-11C2-465F-BB93-7435A75CB31C}"/>
                  </a:ext>
                </a:extLst>
              </p:cNvPr>
              <p:cNvGraphicFramePr>
                <a:graphicFrameLocks noChangeAspect="1"/>
              </p:cNvGraphicFramePr>
              <p:nvPr/>
            </p:nvGraphicFramePr>
            <p:xfrm>
              <a:off x="4741" y="3007"/>
              <a:ext cx="1011" cy="443"/>
            </p:xfrm>
            <a:graphic>
              <a:graphicData uri="http://schemas.openxmlformats.org/presentationml/2006/ole">
                <mc:AlternateContent xmlns:mc="http://schemas.openxmlformats.org/markup-compatibility/2006">
                  <mc:Choice xmlns:v="urn:schemas-microsoft-com:vml" Requires="v">
                    <p:oleObj spid="_x0000_s230544" r:id="rId6" imgW="1605600" imgH="703440" progId="">
                      <p:embed/>
                    </p:oleObj>
                  </mc:Choice>
                  <mc:Fallback>
                    <p:oleObj r:id="rId6" imgW="1605600" imgH="70344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 y="3007"/>
                            <a:ext cx="1011" cy="44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0407" name="Object 7">
                <a:extLst>
                  <a:ext uri="{FF2B5EF4-FFF2-40B4-BE49-F238E27FC236}">
                    <a16:creationId xmlns:a16="http://schemas.microsoft.com/office/drawing/2014/main" id="{4592578B-5FB2-45F1-BE82-D96B26A5D8C9}"/>
                  </a:ext>
                </a:extLst>
              </p:cNvPr>
              <p:cNvGraphicFramePr>
                <a:graphicFrameLocks noChangeAspect="1"/>
              </p:cNvGraphicFramePr>
              <p:nvPr/>
            </p:nvGraphicFramePr>
            <p:xfrm>
              <a:off x="4899" y="3095"/>
              <a:ext cx="478" cy="206"/>
            </p:xfrm>
            <a:graphic>
              <a:graphicData uri="http://schemas.openxmlformats.org/presentationml/2006/ole">
                <mc:AlternateContent xmlns:mc="http://schemas.openxmlformats.org/markup-compatibility/2006">
                  <mc:Choice xmlns:v="urn:schemas-microsoft-com:vml" Requires="v">
                    <p:oleObj spid="_x0000_s230545" r:id="rId8" imgW="1068840" imgH="429120" progId="">
                      <p:embed/>
                    </p:oleObj>
                  </mc:Choice>
                  <mc:Fallback>
                    <p:oleObj r:id="rId8" imgW="1068840" imgH="429120"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 y="3095"/>
                            <a:ext cx="478" cy="20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a:extLst>
              <a:ext uri="{FF2B5EF4-FFF2-40B4-BE49-F238E27FC236}">
                <a16:creationId xmlns:a16="http://schemas.microsoft.com/office/drawing/2014/main" id="{8E2A242D-5D29-4DAC-B2A8-4E92F77FA788}"/>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Höhere Beleuchtungsstärke zum Zentrum hin</a:t>
            </a:r>
          </a:p>
        </p:txBody>
      </p:sp>
      <p:graphicFrame>
        <p:nvGraphicFramePr>
          <p:cNvPr id="232451" name="Object 3">
            <a:extLst>
              <a:ext uri="{FF2B5EF4-FFF2-40B4-BE49-F238E27FC236}">
                <a16:creationId xmlns:a16="http://schemas.microsoft.com/office/drawing/2014/main" id="{26EA314B-828D-47E0-A5EA-372517306D77}"/>
              </a:ext>
            </a:extLst>
          </p:cNvPr>
          <p:cNvGraphicFramePr>
            <a:graphicFrameLocks noChangeAspect="1"/>
          </p:cNvGraphicFramePr>
          <p:nvPr/>
        </p:nvGraphicFramePr>
        <p:xfrm>
          <a:off x="647700" y="792163"/>
          <a:ext cx="7920038" cy="5903912"/>
        </p:xfrm>
        <a:graphic>
          <a:graphicData uri="http://schemas.openxmlformats.org/presentationml/2006/ole">
            <mc:AlternateContent xmlns:mc="http://schemas.openxmlformats.org/markup-compatibility/2006">
              <mc:Choice xmlns:v="urn:schemas-microsoft-com:vml" Requires="v">
                <p:oleObj spid="_x0000_s232497" r:id="rId4" imgW="7920360" imgH="5904360" progId="">
                  <p:embed/>
                </p:oleObj>
              </mc:Choice>
              <mc:Fallback>
                <p:oleObj r:id="rId4" imgW="7920360" imgH="59043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792163"/>
                        <a:ext cx="7920038" cy="59039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a:extLst>
              <a:ext uri="{FF2B5EF4-FFF2-40B4-BE49-F238E27FC236}">
                <a16:creationId xmlns:a16="http://schemas.microsoft.com/office/drawing/2014/main" id="{F748426F-FEEF-4B56-ACE1-DAF341F2E8D4}"/>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Niedrigere Beleuchtungsstärke zum Rand hin</a:t>
            </a:r>
          </a:p>
        </p:txBody>
      </p:sp>
      <p:graphicFrame>
        <p:nvGraphicFramePr>
          <p:cNvPr id="234499" name="Object 3">
            <a:extLst>
              <a:ext uri="{FF2B5EF4-FFF2-40B4-BE49-F238E27FC236}">
                <a16:creationId xmlns:a16="http://schemas.microsoft.com/office/drawing/2014/main" id="{7B76453D-EF1F-4FBC-B781-3D77194C4420}"/>
              </a:ext>
            </a:extLst>
          </p:cNvPr>
          <p:cNvGraphicFramePr>
            <a:graphicFrameLocks noChangeAspect="1"/>
          </p:cNvGraphicFramePr>
          <p:nvPr/>
        </p:nvGraphicFramePr>
        <p:xfrm>
          <a:off x="647700" y="720725"/>
          <a:ext cx="7920038" cy="5975350"/>
        </p:xfrm>
        <a:graphic>
          <a:graphicData uri="http://schemas.openxmlformats.org/presentationml/2006/ole">
            <mc:AlternateContent xmlns:mc="http://schemas.openxmlformats.org/markup-compatibility/2006">
              <mc:Choice xmlns:v="urn:schemas-microsoft-com:vml" Requires="v">
                <p:oleObj spid="_x0000_s234545" r:id="rId4" imgW="7920360" imgH="5976360" progId="">
                  <p:embed/>
                </p:oleObj>
              </mc:Choice>
              <mc:Fallback>
                <p:oleObj r:id="rId4" imgW="7920360" imgH="59763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720725"/>
                        <a:ext cx="7920038" cy="59753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a:extLst>
              <a:ext uri="{FF2B5EF4-FFF2-40B4-BE49-F238E27FC236}">
                <a16:creationId xmlns:a16="http://schemas.microsoft.com/office/drawing/2014/main" id="{6009DB57-0DD5-48F8-BA1F-0A598B6304DF}"/>
              </a:ext>
            </a:extLst>
          </p:cNvPr>
          <p:cNvSpPr txBox="1">
            <a:spLocks noChangeArrowheads="1"/>
          </p:cNvSpPr>
          <p:nvPr/>
        </p:nvSpPr>
        <p:spPr bwMode="auto">
          <a:xfrm>
            <a:off x="0" y="0"/>
            <a:ext cx="9144000" cy="520700"/>
          </a:xfrm>
          <a:prstGeom prst="rect">
            <a:avLst/>
          </a:prstGeom>
          <a:solidFill>
            <a:srgbClr val="FFFF00"/>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1pPr>
            <a:lvl2pPr marL="742950" indent="-28575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2pPr>
            <a:lvl3pPr marL="11430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3pPr>
            <a:lvl4pPr marL="16002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4pPr>
            <a:lvl5pPr marL="2057400" indent="-228600"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omic Sans MS" panose="030F0702030302020204" pitchFamily="66" charset="0"/>
              </a:defRPr>
            </a:lvl9pPr>
          </a:lstStyle>
          <a:p>
            <a:pPr algn="ctr">
              <a:spcBef>
                <a:spcPts val="1750"/>
              </a:spcBef>
              <a:buSzPct val="100000"/>
            </a:pPr>
            <a:r>
              <a:rPr lang="de-DE" altLang="de-DE" sz="2800">
                <a:solidFill>
                  <a:srgbClr val="000000"/>
                </a:solidFill>
              </a:rPr>
              <a:t>Niedrigere Beleuchtungsstärke zum Rand hin</a:t>
            </a:r>
          </a:p>
        </p:txBody>
      </p:sp>
      <p:graphicFrame>
        <p:nvGraphicFramePr>
          <p:cNvPr id="236547" name="Object 3">
            <a:extLst>
              <a:ext uri="{FF2B5EF4-FFF2-40B4-BE49-F238E27FC236}">
                <a16:creationId xmlns:a16="http://schemas.microsoft.com/office/drawing/2014/main" id="{2D01E485-5197-4D04-B04B-B494BDD65145}"/>
              </a:ext>
            </a:extLst>
          </p:cNvPr>
          <p:cNvGraphicFramePr>
            <a:graphicFrameLocks noChangeAspect="1"/>
          </p:cNvGraphicFramePr>
          <p:nvPr/>
        </p:nvGraphicFramePr>
        <p:xfrm>
          <a:off x="360363" y="720725"/>
          <a:ext cx="8351837" cy="5975350"/>
        </p:xfrm>
        <a:graphic>
          <a:graphicData uri="http://schemas.openxmlformats.org/presentationml/2006/ole">
            <mc:AlternateContent xmlns:mc="http://schemas.openxmlformats.org/markup-compatibility/2006">
              <mc:Choice xmlns:v="urn:schemas-microsoft-com:vml" Requires="v">
                <p:oleObj spid="_x0000_s236593" r:id="rId4" imgW="8352360" imgH="5976360" progId="">
                  <p:embed/>
                </p:oleObj>
              </mc:Choice>
              <mc:Fallback>
                <p:oleObj r:id="rId4" imgW="8352360" imgH="59763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720725"/>
                        <a:ext cx="8351837" cy="59753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764234-948A-4E52-B06F-E9DD97054989}"/>
              </a:ext>
            </a:extLst>
          </p:cNvPr>
          <p:cNvSpPr>
            <a:spLocks noGrp="1"/>
          </p:cNvSpPr>
          <p:nvPr>
            <p:ph idx="4294967295"/>
          </p:nvPr>
        </p:nvSpPr>
        <p:spPr>
          <a:xfrm>
            <a:off x="0" y="0"/>
            <a:ext cx="0" cy="0"/>
          </a:xfrm>
        </p:spPr>
        <p:txBody>
          <a:bodyPr>
            <a:normAutofit fontScale="25000" lnSpcReduction="20000"/>
          </a:bodyPr>
          <a:lstStyle/>
          <a:p>
            <a:pPr marL="0" indent="0" algn="ctr">
              <a:lnSpc>
                <a:spcPct val="90000"/>
              </a:lnSpc>
              <a:buFontTx/>
              <a:buNone/>
            </a:pPr>
            <a:endParaRPr lang="de-DE" altLang="de-DE" sz="2400" dirty="0"/>
          </a:p>
        </p:txBody>
      </p:sp>
      <p:sp>
        <p:nvSpPr>
          <p:cNvPr id="2" name="Inhaltsplatzhalter 2">
            <a:extLst>
              <a:ext uri="{FF2B5EF4-FFF2-40B4-BE49-F238E27FC236}">
                <a16:creationId xmlns:a16="http://schemas.microsoft.com/office/drawing/2014/main" id="{4AFD3E55-AD99-4AE4-BD05-B49CFB6EFC61}"/>
              </a:ext>
            </a:extLst>
          </p:cNvPr>
          <p:cNvSpPr>
            <a:spLocks/>
          </p:cNvSpPr>
          <p:nvPr/>
        </p:nvSpPr>
        <p:spPr bwMode="auto">
          <a:xfrm>
            <a:off x="0" y="1052513"/>
            <a:ext cx="9036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lvl="1">
              <a:lnSpc>
                <a:spcPct val="90000"/>
              </a:lnSpc>
              <a:buFont typeface="Arial" panose="020B0604020202020204" pitchFamily="34" charset="0"/>
              <a:buNone/>
            </a:pPr>
            <a:r>
              <a:rPr lang="de-DE" altLang="de-DE" sz="2400" b="1" dirty="0"/>
              <a:t/>
            </a:r>
            <a:br>
              <a:rPr lang="de-DE" altLang="de-DE" sz="2400" b="1" dirty="0"/>
            </a:br>
            <a:r>
              <a:rPr lang="de-DE" altLang="de-DE" sz="2400" dirty="0"/>
              <a:t>Arbeitsstätten    = 	Wachzustand   =    </a:t>
            </a:r>
            <a:r>
              <a:rPr lang="de-DE" altLang="de-DE" sz="2400" b="1" dirty="0"/>
              <a:t>Tageslicht </a:t>
            </a:r>
            <a:br>
              <a:rPr lang="de-DE" altLang="de-DE" sz="2400" b="1" dirty="0"/>
            </a:br>
            <a:r>
              <a:rPr lang="de-DE" altLang="de-DE" sz="2400" dirty="0"/>
              <a:t/>
            </a:r>
            <a:br>
              <a:rPr lang="de-DE" altLang="de-DE" sz="2400" dirty="0"/>
            </a:br>
            <a:r>
              <a:rPr lang="de-DE" altLang="de-DE" sz="2400" dirty="0"/>
              <a:t>Tagesausklang     =    Entspannung    =    </a:t>
            </a:r>
            <a:r>
              <a:rPr lang="de-DE" altLang="de-DE" sz="2400" b="1" dirty="0"/>
              <a:t>abgeschwächtes,  							rötlicheres </a:t>
            </a:r>
            <a:br>
              <a:rPr lang="de-DE" altLang="de-DE" sz="2400" b="1" dirty="0"/>
            </a:br>
            <a:r>
              <a:rPr lang="de-DE" altLang="de-DE" sz="2400" b="1" dirty="0"/>
              <a:t>							Sonnenlicht </a:t>
            </a:r>
            <a:br>
              <a:rPr lang="de-DE" altLang="de-DE" sz="2400" b="1" dirty="0"/>
            </a:br>
            <a:endParaRPr lang="de-DE" altLang="de-DE" sz="2400" b="1" dirty="0"/>
          </a:p>
        </p:txBody>
      </p:sp>
      <p:sp>
        <p:nvSpPr>
          <p:cNvPr id="116742" name="Text Box 6">
            <a:extLst>
              <a:ext uri="{FF2B5EF4-FFF2-40B4-BE49-F238E27FC236}">
                <a16:creationId xmlns:a16="http://schemas.microsoft.com/office/drawing/2014/main" id="{DB1932F5-E0EF-40C9-95B1-2B2A0E4881C5}"/>
              </a:ext>
            </a:extLst>
          </p:cNvPr>
          <p:cNvSpPr txBox="1">
            <a:spLocks noChangeArrowheads="1"/>
          </p:cNvSpPr>
          <p:nvPr/>
        </p:nvSpPr>
        <p:spPr bwMode="auto">
          <a:xfrm>
            <a:off x="755650" y="5661025"/>
            <a:ext cx="7632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1500"/>
              </a:spcBef>
            </a:pPr>
            <a:r>
              <a:rPr lang="de-DE" altLang="de-DE" sz="2400" b="1"/>
              <a:t>Deshalb ist eine genauere Analyse der Leuchtmittel („Lampen“) unerlässlich !</a:t>
            </a:r>
          </a:p>
        </p:txBody>
      </p:sp>
      <p:sp>
        <p:nvSpPr>
          <p:cNvPr id="116743" name="Text Box 7">
            <a:extLst>
              <a:ext uri="{FF2B5EF4-FFF2-40B4-BE49-F238E27FC236}">
                <a16:creationId xmlns:a16="http://schemas.microsoft.com/office/drawing/2014/main" id="{982D8B33-DD15-4B1B-B393-A187A50C1C9B}"/>
              </a:ext>
            </a:extLst>
          </p:cNvPr>
          <p:cNvSpPr txBox="1">
            <a:spLocks noChangeArrowheads="1"/>
          </p:cNvSpPr>
          <p:nvPr/>
        </p:nvSpPr>
        <p:spPr bwMode="auto">
          <a:xfrm>
            <a:off x="0" y="13036"/>
            <a:ext cx="9144000" cy="946150"/>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dirty="0"/>
              <a:t>An</a:t>
            </a:r>
            <a:r>
              <a:rPr lang="de-DE" altLang="de-DE" sz="2800" b="1" dirty="0"/>
              <a:t>ford</a:t>
            </a:r>
            <a:r>
              <a:rPr lang="de-DE" altLang="de-DE" sz="2800" dirty="0"/>
              <a:t>erungen an die Eigenschaften von Kunstlicht je nach Anwendung</a:t>
            </a:r>
          </a:p>
        </p:txBody>
      </p:sp>
      <p:sp>
        <p:nvSpPr>
          <p:cNvPr id="4" name="Rechteck 3">
            <a:extLst>
              <a:ext uri="{FF2B5EF4-FFF2-40B4-BE49-F238E27FC236}">
                <a16:creationId xmlns:a16="http://schemas.microsoft.com/office/drawing/2014/main" id="{DD759F2E-2AC2-4C54-99AF-F13EE7BC23CB}"/>
              </a:ext>
            </a:extLst>
          </p:cNvPr>
          <p:cNvSpPr/>
          <p:nvPr/>
        </p:nvSpPr>
        <p:spPr bwMode="auto">
          <a:xfrm>
            <a:off x="755650" y="3356992"/>
            <a:ext cx="7632700" cy="20882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de-DE" sz="2400" dirty="0"/>
              <a:t>Anforderungen an das Kunstlicht betreffen daher:</a:t>
            </a:r>
          </a:p>
          <a:p>
            <a:endParaRPr lang="de-DE" sz="2400" dirty="0"/>
          </a:p>
          <a:p>
            <a:pPr algn="l"/>
            <a:r>
              <a:rPr lang="de-DE" sz="2400" dirty="0"/>
              <a:t>	   Lichtzusammensetzung  </a:t>
            </a:r>
            <a:r>
              <a:rPr lang="de-DE" sz="1800" dirty="0"/>
              <a:t>(Lichtfarbe, Spektrum,...)</a:t>
            </a:r>
          </a:p>
          <a:p>
            <a:pPr algn="l"/>
            <a:endParaRPr lang="de-DE" sz="2400" dirty="0"/>
          </a:p>
          <a:p>
            <a:pPr algn="l"/>
            <a:r>
              <a:rPr lang="de-DE" sz="2400" dirty="0"/>
              <a:t>	   „Helligkeit“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a:extLst>
              <a:ext uri="{FF2B5EF4-FFF2-40B4-BE49-F238E27FC236}">
                <a16:creationId xmlns:a16="http://schemas.microsoft.com/office/drawing/2014/main" id="{75CFB3B9-2A31-4AF5-9887-28A8C04F8890}"/>
              </a:ext>
            </a:extLst>
          </p:cNvPr>
          <p:cNvSpPr txBox="1">
            <a:spLocks noChangeArrowheads="1"/>
          </p:cNvSpPr>
          <p:nvPr/>
        </p:nvSpPr>
        <p:spPr bwMode="auto">
          <a:xfrm>
            <a:off x="1331913" y="1557338"/>
            <a:ext cx="6046787"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2400" b="1">
                <a:solidFill>
                  <a:srgbClr val="CC0000"/>
                </a:solidFill>
              </a:rPr>
              <a:t>„Helligkeit“</a:t>
            </a:r>
          </a:p>
          <a:p>
            <a:pPr algn="l" eaLnBrk="0" hangingPunct="0">
              <a:spcBef>
                <a:spcPct val="50000"/>
              </a:spcBef>
            </a:pPr>
            <a:r>
              <a:rPr lang="de-DE" altLang="de-DE" sz="2400" b="1">
                <a:solidFill>
                  <a:srgbClr val="CC0000"/>
                </a:solidFill>
              </a:rPr>
              <a:t>Elektrische Leistung</a:t>
            </a:r>
          </a:p>
          <a:p>
            <a:pPr algn="l" eaLnBrk="0" hangingPunct="0">
              <a:spcBef>
                <a:spcPct val="50000"/>
              </a:spcBef>
            </a:pPr>
            <a:r>
              <a:rPr lang="de-DE" altLang="de-DE" sz="2400" b="1">
                <a:solidFill>
                  <a:srgbClr val="CC0000"/>
                </a:solidFill>
              </a:rPr>
              <a:t>Wirkungsgrad der Lichterzeugung</a:t>
            </a:r>
          </a:p>
          <a:p>
            <a:pPr algn="l" eaLnBrk="0" hangingPunct="0">
              <a:spcBef>
                <a:spcPct val="50000"/>
              </a:spcBef>
            </a:pPr>
            <a:r>
              <a:rPr lang="de-DE" altLang="de-DE" sz="2400"/>
              <a:t>„Lichtfarbe“</a:t>
            </a:r>
          </a:p>
          <a:p>
            <a:pPr algn="l" eaLnBrk="0" hangingPunct="0">
              <a:spcBef>
                <a:spcPct val="50000"/>
              </a:spcBef>
            </a:pPr>
            <a:r>
              <a:rPr lang="de-DE" altLang="de-DE" sz="2400"/>
              <a:t>Lampenarten und Abstrahlwinkel</a:t>
            </a:r>
          </a:p>
          <a:p>
            <a:pPr algn="l" eaLnBrk="0" hangingPunct="0">
              <a:spcBef>
                <a:spcPct val="50000"/>
              </a:spcBef>
            </a:pPr>
            <a:r>
              <a:rPr lang="de-DE" altLang="de-DE" sz="2400"/>
              <a:t>Einschalt-Zyklenfestigkeit</a:t>
            </a:r>
          </a:p>
          <a:p>
            <a:pPr algn="l" eaLnBrk="0" hangingPunct="0">
              <a:spcBef>
                <a:spcPct val="50000"/>
              </a:spcBef>
            </a:pPr>
            <a:r>
              <a:rPr lang="de-DE" altLang="de-DE" sz="2400"/>
              <a:t>Lebensdauer</a:t>
            </a:r>
          </a:p>
          <a:p>
            <a:pPr algn="l" eaLnBrk="0" hangingPunct="0">
              <a:spcBef>
                <a:spcPct val="50000"/>
              </a:spcBef>
            </a:pPr>
            <a:r>
              <a:rPr lang="de-DE" altLang="de-DE" sz="2400"/>
              <a:t>Einschaltverhalten</a:t>
            </a:r>
          </a:p>
        </p:txBody>
      </p:sp>
      <p:sp>
        <p:nvSpPr>
          <p:cNvPr id="120836" name="Text Box 4">
            <a:extLst>
              <a:ext uri="{FF2B5EF4-FFF2-40B4-BE49-F238E27FC236}">
                <a16:creationId xmlns:a16="http://schemas.microsoft.com/office/drawing/2014/main" id="{AC0F3EBA-4D91-4FC5-AB97-2206354FFDCA}"/>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t>Wichtige Eigenschaften von Lampen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84" name="Group 76">
            <a:extLst>
              <a:ext uri="{FF2B5EF4-FFF2-40B4-BE49-F238E27FC236}">
                <a16:creationId xmlns:a16="http://schemas.microsoft.com/office/drawing/2014/main" id="{B2EC3669-E7ED-4753-AD7C-6ED105D42D7A}"/>
              </a:ext>
            </a:extLst>
          </p:cNvPr>
          <p:cNvGraphicFramePr>
            <a:graphicFrameLocks noGrp="1"/>
          </p:cNvGraphicFramePr>
          <p:nvPr>
            <p:ph idx="4294967295"/>
          </p:nvPr>
        </p:nvGraphicFramePr>
        <p:xfrm>
          <a:off x="250825" y="1700213"/>
          <a:ext cx="8713788" cy="1927860"/>
        </p:xfrm>
        <a:graphic>
          <a:graphicData uri="http://schemas.openxmlformats.org/drawingml/2006/table">
            <a:tbl>
              <a:tblPr/>
              <a:tblGrid>
                <a:gridCol w="2058988">
                  <a:extLst>
                    <a:ext uri="{9D8B030D-6E8A-4147-A177-3AD203B41FA5}">
                      <a16:colId xmlns:a16="http://schemas.microsoft.com/office/drawing/2014/main" val="405491018"/>
                    </a:ext>
                  </a:extLst>
                </a:gridCol>
                <a:gridCol w="6654800">
                  <a:extLst>
                    <a:ext uri="{9D8B030D-6E8A-4147-A177-3AD203B41FA5}">
                      <a16:colId xmlns:a16="http://schemas.microsoft.com/office/drawing/2014/main" val="1466434490"/>
                    </a:ext>
                  </a:extLst>
                </a:gridCol>
              </a:tblGrid>
              <a:tr h="180975">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Lichtstrom</a:t>
                      </a:r>
                      <a:endParaRPr kumimoji="0" lang="de-DE" altLang="de-DE" sz="1800" b="0" i="0" u="none" strike="noStrike" cap="none" normalizeH="0" baseline="0">
                        <a:ln>
                          <a:noFill/>
                        </a:ln>
                        <a:solidFill>
                          <a:srgbClr val="FFFFFF"/>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„Lichtleistung“ einer Lampe, gemessen in „Lumen (lm)“. </a:t>
                      </a:r>
                      <a:endParaRPr kumimoji="0" lang="de-DE" altLang="de-DE" sz="1800" b="0" i="0" u="none" strike="noStrike" cap="none" normalizeH="0" baseline="0">
                        <a:ln>
                          <a:noFill/>
                        </a:ln>
                        <a:solidFill>
                          <a:srgbClr val="FFFFFF"/>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47984010"/>
                  </a:ext>
                </a:extLst>
              </a:tr>
              <a:tr h="709613">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Lichtstärke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Teil des Lichtstromes, der in eine bestimmte Richtung strahlt, Einheit Candela (cd).   </a:t>
                      </a:r>
                      <a:br>
                        <a:rPr kumimoji="0" lang="de-DE" altLang="de-DE" sz="1800" b="0" i="0" u="none" strike="noStrike" cap="none" normalizeH="0" baseline="0">
                          <a:ln>
                            <a:noFill/>
                          </a:ln>
                          <a:solidFill>
                            <a:srgbClr val="000000"/>
                          </a:solidFill>
                          <a:effectLst/>
                          <a:latin typeface="Comic Sans MS" panose="030F0702030302020204" pitchFamily="66" charset="0"/>
                        </a:rPr>
                      </a:br>
                      <a:r>
                        <a:rPr kumimoji="0" lang="de-DE" altLang="de-DE" sz="1800" b="0" i="0" u="none" strike="noStrike" cap="none" normalizeH="0" baseline="0">
                          <a:ln>
                            <a:noFill/>
                          </a:ln>
                          <a:solidFill>
                            <a:srgbClr val="000000"/>
                          </a:solidFill>
                          <a:effectLst/>
                          <a:latin typeface="Comic Sans MS" panose="030F0702030302020204" pitchFamily="66" charset="0"/>
                        </a:rPr>
                        <a:t>1 cd = 1 lm/(Einheits-Raumwinkel sr=1)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94170270"/>
                  </a:ext>
                </a:extLst>
              </a:tr>
              <a:tr h="647700">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Beleuchtungs-</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stärke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Font typeface="Arial" panose="020B0604020202020204" pitchFamily="34" charset="0"/>
                        <a:defRPr sz="2800">
                          <a:solidFill>
                            <a:schemeClr val="tx1"/>
                          </a:solidFill>
                          <a:latin typeface="Comic Sans MS" panose="030F0702030302020204" pitchFamily="66" charset="0"/>
                        </a:defRPr>
                      </a:lvl1pPr>
                      <a:lvl2pPr marL="742950" indent="-285750" algn="l">
                        <a:spcBef>
                          <a:spcPct val="20000"/>
                        </a:spcBef>
                        <a:buFont typeface="Arial" panose="020B0604020202020204" pitchFamily="34" charset="0"/>
                        <a:defRPr sz="2400">
                          <a:solidFill>
                            <a:schemeClr val="tx1"/>
                          </a:solidFill>
                          <a:latin typeface="Comic Sans MS" panose="030F0702030302020204" pitchFamily="66" charset="0"/>
                        </a:defRPr>
                      </a:lvl2pPr>
                      <a:lvl3pPr marL="1143000" indent="-228600" algn="l">
                        <a:spcBef>
                          <a:spcPct val="20000"/>
                        </a:spcBef>
                        <a:buFont typeface="Arial" panose="020B0604020202020204" pitchFamily="34" charset="0"/>
                        <a:defRPr sz="2000">
                          <a:solidFill>
                            <a:schemeClr val="tx1"/>
                          </a:solidFill>
                          <a:latin typeface="Comic Sans MS" panose="030F0702030302020204" pitchFamily="66" charset="0"/>
                        </a:defRPr>
                      </a:lvl3pPr>
                      <a:lvl4pPr marL="1600200" indent="-228600" algn="l">
                        <a:spcBef>
                          <a:spcPct val="20000"/>
                        </a:spcBef>
                        <a:buFont typeface="Arial" panose="020B0604020202020204" pitchFamily="34" charset="0"/>
                        <a:defRPr>
                          <a:solidFill>
                            <a:schemeClr val="tx1"/>
                          </a:solidFill>
                          <a:latin typeface="Comic Sans MS" panose="030F0702030302020204" pitchFamily="66" charset="0"/>
                        </a:defRPr>
                      </a:lvl4pPr>
                      <a:lvl5pPr marL="2057400" indent="-228600" algn="l">
                        <a:spcBef>
                          <a:spcPct val="20000"/>
                        </a:spcBef>
                        <a:buFont typeface="Arial" panose="020B0604020202020204" pitchFamily="34" charset="0"/>
                        <a:defRPr>
                          <a:solidFill>
                            <a:schemeClr val="tx1"/>
                          </a:solidFill>
                          <a:latin typeface="Comic Sans MS" panose="030F0702030302020204" pitchFamily="66" charset="0"/>
                        </a:defRPr>
                      </a:lvl5pPr>
                      <a:lvl6pPr marL="25146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6pPr>
                      <a:lvl7pPr marL="29718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7pPr>
                      <a:lvl8pPr marL="34290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8pPr>
                      <a:lvl9pPr marL="3886200" indent="-228600" fontAlgn="base">
                        <a:spcBef>
                          <a:spcPct val="20000"/>
                        </a:spcBef>
                        <a:spcAft>
                          <a:spcPct val="0"/>
                        </a:spcAft>
                        <a:buFont typeface="Arial" panose="020B0604020202020204" pitchFamily="34" charset="0"/>
                        <a:defRPr>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Comic Sans MS" panose="030F0702030302020204" pitchFamily="66" charset="0"/>
                        </a:rPr>
                        <a:t>Sie gibt an, wie viel Licht (Lichtstrom) auf eine bestimmte Fläche (m</a:t>
                      </a:r>
                      <a:r>
                        <a:rPr kumimoji="0" lang="de-DE" altLang="de-DE" sz="1800" b="0" i="0" u="none" strike="noStrike" cap="none" normalizeH="0" baseline="30000">
                          <a:ln>
                            <a:noFill/>
                          </a:ln>
                          <a:solidFill>
                            <a:srgbClr val="000000"/>
                          </a:solidFill>
                          <a:effectLst/>
                          <a:latin typeface="Comic Sans MS" panose="030F0702030302020204" pitchFamily="66" charset="0"/>
                        </a:rPr>
                        <a:t>2</a:t>
                      </a:r>
                      <a:r>
                        <a:rPr kumimoji="0" lang="de-DE" altLang="de-DE" sz="1800" b="0" i="0" u="none" strike="noStrike" cap="none" normalizeH="0" baseline="0">
                          <a:ln>
                            <a:noFill/>
                          </a:ln>
                          <a:solidFill>
                            <a:srgbClr val="000000"/>
                          </a:solidFill>
                          <a:effectLst/>
                          <a:latin typeface="Comic Sans MS" panose="030F0702030302020204" pitchFamily="66" charset="0"/>
                        </a:rPr>
                        <a:t>) fällt in Lux (lux) = (lx = lm/m</a:t>
                      </a:r>
                      <a:r>
                        <a:rPr kumimoji="0" lang="de-DE" altLang="de-DE" sz="1800" b="0" i="0" u="none" strike="noStrike" cap="none" normalizeH="0" baseline="30000">
                          <a:ln>
                            <a:noFill/>
                          </a:ln>
                          <a:solidFill>
                            <a:srgbClr val="000000"/>
                          </a:solidFill>
                          <a:effectLst/>
                          <a:latin typeface="Comic Sans MS" panose="030F0702030302020204" pitchFamily="66"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48734485"/>
                  </a:ext>
                </a:extLst>
              </a:tr>
            </a:tbl>
          </a:graphicData>
        </a:graphic>
      </p:graphicFrame>
      <p:sp>
        <p:nvSpPr>
          <p:cNvPr id="17424" name="Textfeld 4">
            <a:extLst>
              <a:ext uri="{FF2B5EF4-FFF2-40B4-BE49-F238E27FC236}">
                <a16:creationId xmlns:a16="http://schemas.microsoft.com/office/drawing/2014/main" id="{DCBF98C7-1ADB-4415-94A6-075C257212AC}"/>
              </a:ext>
            </a:extLst>
          </p:cNvPr>
          <p:cNvSpPr txBox="1">
            <a:spLocks noChangeArrowheads="1"/>
          </p:cNvSpPr>
          <p:nvPr/>
        </p:nvSpPr>
        <p:spPr bwMode="auto">
          <a:xfrm>
            <a:off x="611188" y="908050"/>
            <a:ext cx="8208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Comic Sans MS" panose="030F0702030302020204" pitchFamily="66" charset="0"/>
              </a:defRPr>
            </a:lvl1pPr>
            <a:lvl2pPr marL="742950" indent="-285750" algn="l">
              <a:defRPr>
                <a:solidFill>
                  <a:schemeClr val="tx1"/>
                </a:solidFill>
                <a:latin typeface="Comic Sans MS" panose="030F0702030302020204" pitchFamily="66" charset="0"/>
              </a:defRPr>
            </a:lvl2pPr>
            <a:lvl3pPr marL="1143000" indent="-228600" algn="l">
              <a:defRPr>
                <a:solidFill>
                  <a:schemeClr val="tx1"/>
                </a:solidFill>
                <a:latin typeface="Comic Sans MS" panose="030F0702030302020204" pitchFamily="66" charset="0"/>
              </a:defRPr>
            </a:lvl3pPr>
            <a:lvl4pPr marL="1600200" indent="-228600" algn="l">
              <a:defRPr>
                <a:solidFill>
                  <a:schemeClr val="tx1"/>
                </a:solidFill>
                <a:latin typeface="Comic Sans MS" panose="030F0702030302020204" pitchFamily="66" charset="0"/>
              </a:defRPr>
            </a:lvl4pPr>
            <a:lvl5pPr marL="2057400" indent="-228600" algn="l">
              <a:defRPr>
                <a:solidFill>
                  <a:schemeClr val="tx1"/>
                </a:solidFill>
                <a:latin typeface="Comic Sans MS" panose="030F0702030302020204" pitchFamily="66" charset="0"/>
              </a:defRPr>
            </a:lvl5pPr>
            <a:lvl6pPr marL="2514600" indent="-228600" fontAlgn="base">
              <a:spcBef>
                <a:spcPct val="0"/>
              </a:spcBef>
              <a:spcAft>
                <a:spcPct val="0"/>
              </a:spcAft>
              <a:defRPr>
                <a:solidFill>
                  <a:schemeClr val="tx1"/>
                </a:solidFill>
                <a:latin typeface="Comic Sans MS" panose="030F0702030302020204" pitchFamily="66" charset="0"/>
              </a:defRPr>
            </a:lvl6pPr>
            <a:lvl7pPr marL="2971800" indent="-228600" fontAlgn="base">
              <a:spcBef>
                <a:spcPct val="0"/>
              </a:spcBef>
              <a:spcAft>
                <a:spcPct val="0"/>
              </a:spcAft>
              <a:defRPr>
                <a:solidFill>
                  <a:schemeClr val="tx1"/>
                </a:solidFill>
                <a:latin typeface="Comic Sans MS" panose="030F0702030302020204" pitchFamily="66" charset="0"/>
              </a:defRPr>
            </a:lvl7pPr>
            <a:lvl8pPr marL="3429000" indent="-228600" fontAlgn="base">
              <a:spcBef>
                <a:spcPct val="0"/>
              </a:spcBef>
              <a:spcAft>
                <a:spcPct val="0"/>
              </a:spcAft>
              <a:defRPr>
                <a:solidFill>
                  <a:schemeClr val="tx1"/>
                </a:solidFill>
                <a:latin typeface="Comic Sans MS" panose="030F0702030302020204" pitchFamily="66" charset="0"/>
              </a:defRPr>
            </a:lvl8pPr>
            <a:lvl9pPr marL="3886200" indent="-228600" fontAlgn="base">
              <a:spcBef>
                <a:spcPct val="0"/>
              </a:spcBef>
              <a:spcAft>
                <a:spcPct val="0"/>
              </a:spcAft>
              <a:defRPr>
                <a:solidFill>
                  <a:schemeClr val="tx1"/>
                </a:solidFill>
                <a:latin typeface="Comic Sans MS" panose="030F0702030302020204" pitchFamily="66" charset="0"/>
              </a:defRPr>
            </a:lvl9pPr>
          </a:lstStyle>
          <a:p>
            <a:r>
              <a:rPr lang="de-DE" altLang="de-DE" sz="1800"/>
              <a:t>Es gibt verschiedene Begriffe, welche die „Helligkeit“ einer Leuchte  definieren (früher hat die Watt- Zahl gereicht ! ):</a:t>
            </a:r>
          </a:p>
        </p:txBody>
      </p:sp>
      <p:sp>
        <p:nvSpPr>
          <p:cNvPr id="17425" name="Textfeld 5">
            <a:extLst>
              <a:ext uri="{FF2B5EF4-FFF2-40B4-BE49-F238E27FC236}">
                <a16:creationId xmlns:a16="http://schemas.microsoft.com/office/drawing/2014/main" id="{9B9EEF11-30C0-4FA1-966E-D6CFC45B6A8A}"/>
              </a:ext>
            </a:extLst>
          </p:cNvPr>
          <p:cNvSpPr txBox="1">
            <a:spLocks noChangeArrowheads="1"/>
          </p:cNvSpPr>
          <p:nvPr/>
        </p:nvSpPr>
        <p:spPr bwMode="auto">
          <a:xfrm>
            <a:off x="539750" y="4005263"/>
            <a:ext cx="83693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Comic Sans MS" panose="030F0702030302020204" pitchFamily="66" charset="0"/>
              </a:defRPr>
            </a:lvl1pPr>
            <a:lvl2pPr marL="742950" indent="-285750" algn="l">
              <a:defRPr>
                <a:solidFill>
                  <a:schemeClr val="tx1"/>
                </a:solidFill>
                <a:latin typeface="Comic Sans MS" panose="030F0702030302020204" pitchFamily="66" charset="0"/>
              </a:defRPr>
            </a:lvl2pPr>
            <a:lvl3pPr marL="1143000" indent="-228600" algn="l">
              <a:defRPr>
                <a:solidFill>
                  <a:schemeClr val="tx1"/>
                </a:solidFill>
                <a:latin typeface="Comic Sans MS" panose="030F0702030302020204" pitchFamily="66" charset="0"/>
              </a:defRPr>
            </a:lvl3pPr>
            <a:lvl4pPr marL="1600200" indent="-228600" algn="l">
              <a:defRPr>
                <a:solidFill>
                  <a:schemeClr val="tx1"/>
                </a:solidFill>
                <a:latin typeface="Comic Sans MS" panose="030F0702030302020204" pitchFamily="66" charset="0"/>
              </a:defRPr>
            </a:lvl4pPr>
            <a:lvl5pPr marL="2057400" indent="-228600" algn="l">
              <a:defRPr>
                <a:solidFill>
                  <a:schemeClr val="tx1"/>
                </a:solidFill>
                <a:latin typeface="Comic Sans MS" panose="030F0702030302020204" pitchFamily="66" charset="0"/>
              </a:defRPr>
            </a:lvl5pPr>
            <a:lvl6pPr marL="2514600" indent="-228600" fontAlgn="base">
              <a:spcBef>
                <a:spcPct val="0"/>
              </a:spcBef>
              <a:spcAft>
                <a:spcPct val="0"/>
              </a:spcAft>
              <a:defRPr>
                <a:solidFill>
                  <a:schemeClr val="tx1"/>
                </a:solidFill>
                <a:latin typeface="Comic Sans MS" panose="030F0702030302020204" pitchFamily="66" charset="0"/>
              </a:defRPr>
            </a:lvl6pPr>
            <a:lvl7pPr marL="2971800" indent="-228600" fontAlgn="base">
              <a:spcBef>
                <a:spcPct val="0"/>
              </a:spcBef>
              <a:spcAft>
                <a:spcPct val="0"/>
              </a:spcAft>
              <a:defRPr>
                <a:solidFill>
                  <a:schemeClr val="tx1"/>
                </a:solidFill>
                <a:latin typeface="Comic Sans MS" panose="030F0702030302020204" pitchFamily="66" charset="0"/>
              </a:defRPr>
            </a:lvl7pPr>
            <a:lvl8pPr marL="3429000" indent="-228600" fontAlgn="base">
              <a:spcBef>
                <a:spcPct val="0"/>
              </a:spcBef>
              <a:spcAft>
                <a:spcPct val="0"/>
              </a:spcAft>
              <a:defRPr>
                <a:solidFill>
                  <a:schemeClr val="tx1"/>
                </a:solidFill>
                <a:latin typeface="Comic Sans MS" panose="030F0702030302020204" pitchFamily="66" charset="0"/>
              </a:defRPr>
            </a:lvl8pPr>
            <a:lvl9pPr marL="3886200" indent="-228600" fontAlgn="base">
              <a:spcBef>
                <a:spcPct val="0"/>
              </a:spcBef>
              <a:spcAft>
                <a:spcPct val="0"/>
              </a:spcAft>
              <a:defRPr>
                <a:solidFill>
                  <a:schemeClr val="tx1"/>
                </a:solidFill>
                <a:latin typeface="Comic Sans MS" panose="030F0702030302020204" pitchFamily="66" charset="0"/>
              </a:defRPr>
            </a:lvl9pPr>
          </a:lstStyle>
          <a:p>
            <a:r>
              <a:rPr lang="de-DE" altLang="de-DE" sz="1800">
                <a:solidFill>
                  <a:srgbClr val="000000"/>
                </a:solidFill>
              </a:rPr>
              <a:t>Um verschiedene Leuchtmittel vergleichen zu können wird der </a:t>
            </a:r>
            <a:r>
              <a:rPr lang="de-DE" altLang="de-DE" sz="1800" b="1">
                <a:solidFill>
                  <a:srgbClr val="FF0000"/>
                </a:solidFill>
              </a:rPr>
              <a:t>Lichtstrom,</a:t>
            </a:r>
            <a:r>
              <a:rPr lang="de-DE" altLang="de-DE" sz="1800">
                <a:solidFill>
                  <a:srgbClr val="000000"/>
                </a:solidFill>
              </a:rPr>
              <a:t/>
            </a:r>
            <a:br>
              <a:rPr lang="de-DE" altLang="de-DE" sz="1800">
                <a:solidFill>
                  <a:srgbClr val="000000"/>
                </a:solidFill>
              </a:rPr>
            </a:br>
            <a:r>
              <a:rPr lang="de-DE" altLang="de-DE" sz="1800">
                <a:solidFill>
                  <a:srgbClr val="000000"/>
                </a:solidFill>
              </a:rPr>
              <a:t>gemessen in Lumen (lm), verwendet.</a:t>
            </a:r>
          </a:p>
          <a:p>
            <a:r>
              <a:rPr lang="de-DE" altLang="de-DE" sz="1800">
                <a:solidFill>
                  <a:srgbClr val="000000"/>
                </a:solidFill>
              </a:rPr>
              <a:t>Dieser Wert wird häufig auf der Verpackung der Lampen angegeben.</a:t>
            </a:r>
            <a:br>
              <a:rPr lang="de-DE" altLang="de-DE" sz="1800">
                <a:solidFill>
                  <a:srgbClr val="000000"/>
                </a:solidFill>
              </a:rPr>
            </a:br>
            <a:r>
              <a:rPr lang="de-DE" altLang="de-DE" sz="1800">
                <a:solidFill>
                  <a:srgbClr val="000000"/>
                </a:solidFill>
              </a:rPr>
              <a:t>Er ist ein guter Vergleichswert, wenn verschiedene Lampen hinsichtlich</a:t>
            </a:r>
            <a:br>
              <a:rPr lang="de-DE" altLang="de-DE" sz="1800">
                <a:solidFill>
                  <a:srgbClr val="000000"/>
                </a:solidFill>
              </a:rPr>
            </a:br>
            <a:r>
              <a:rPr lang="de-DE" altLang="de-DE" sz="1800">
                <a:solidFill>
                  <a:srgbClr val="000000"/>
                </a:solidFill>
              </a:rPr>
              <a:t>der Helligkeit verglichen werden sollen. </a:t>
            </a:r>
          </a:p>
          <a:p>
            <a:endParaRPr lang="de-DE" altLang="de-DE" sz="1800">
              <a:solidFill>
                <a:srgbClr val="000000"/>
              </a:solidFill>
            </a:endParaRPr>
          </a:p>
          <a:p>
            <a:r>
              <a:rPr lang="de-DE" altLang="de-DE" sz="1800">
                <a:solidFill>
                  <a:srgbClr val="000000"/>
                </a:solidFill>
              </a:rPr>
              <a:t>Bei Strahlern (z.B. Reflektorlampen) wird häufig die </a:t>
            </a:r>
            <a:r>
              <a:rPr lang="de-DE" altLang="de-DE" sz="1800" b="1">
                <a:solidFill>
                  <a:srgbClr val="FF0000"/>
                </a:solidFill>
              </a:rPr>
              <a:t>Lichtstärke</a:t>
            </a:r>
            <a:r>
              <a:rPr lang="de-DE" altLang="de-DE" sz="1800">
                <a:solidFill>
                  <a:srgbClr val="000000"/>
                </a:solidFill>
              </a:rPr>
              <a:t> in</a:t>
            </a:r>
            <a:br>
              <a:rPr lang="de-DE" altLang="de-DE" sz="1800">
                <a:solidFill>
                  <a:srgbClr val="000000"/>
                </a:solidFill>
              </a:rPr>
            </a:br>
            <a:r>
              <a:rPr lang="de-DE" altLang="de-DE" sz="1800">
                <a:solidFill>
                  <a:srgbClr val="000000"/>
                </a:solidFill>
              </a:rPr>
              <a:t>Candela (cd) angegeben.</a:t>
            </a:r>
          </a:p>
          <a:p>
            <a:r>
              <a:rPr lang="de-DE" altLang="de-DE" sz="1800">
                <a:solidFill>
                  <a:srgbClr val="000000"/>
                </a:solidFill>
              </a:rPr>
              <a:t>Für Vergleiche muss dann aber auch der Strahlwinkel berücksichtigt werden.</a:t>
            </a:r>
          </a:p>
        </p:txBody>
      </p:sp>
      <p:sp>
        <p:nvSpPr>
          <p:cNvPr id="17431" name="Text Box 23">
            <a:extLst>
              <a:ext uri="{FF2B5EF4-FFF2-40B4-BE49-F238E27FC236}">
                <a16:creationId xmlns:a16="http://schemas.microsoft.com/office/drawing/2014/main" id="{3D99C4C3-CCF1-4B8F-9ACD-E5C1DDD7B9C6}"/>
              </a:ext>
            </a:extLst>
          </p:cNvPr>
          <p:cNvSpPr txBox="1">
            <a:spLocks noChangeArrowheads="1"/>
          </p:cNvSpPr>
          <p:nvPr/>
        </p:nvSpPr>
        <p:spPr bwMode="auto">
          <a:xfrm>
            <a:off x="0" y="0"/>
            <a:ext cx="9144000" cy="519113"/>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800"/>
              <a:t>„Helligkeit“ von Leuchtmitteln</a:t>
            </a:r>
          </a:p>
        </p:txBody>
      </p:sp>
    </p:spTree>
  </p:cSld>
  <p:clrMapOvr>
    <a:masterClrMapping/>
  </p:clrMapOvr>
</p:sld>
</file>

<file path=ppt/theme/theme1.xml><?xml version="1.0" encoding="utf-8"?>
<a:theme xmlns:a="http://schemas.openxmlformats.org/drawingml/2006/main" name="2_Larissa">
  <a:themeElements>
    <a:clrScheme name="2_Lariss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Lariss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6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6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2_Lariss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4215</Words>
  <Application>Microsoft Office PowerPoint</Application>
  <PresentationFormat>Bildschirmpräsentation (4:3)</PresentationFormat>
  <Paragraphs>695</Paragraphs>
  <Slides>66</Slides>
  <Notes>13</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66</vt:i4>
      </vt:variant>
    </vt:vector>
  </HeadingPairs>
  <TitlesOfParts>
    <vt:vector size="74" baseType="lpstr">
      <vt:lpstr>Arial</vt:lpstr>
      <vt:lpstr>Calibri</vt:lpstr>
      <vt:lpstr>Comic Sans MS</vt:lpstr>
      <vt:lpstr>StarSymbol</vt:lpstr>
      <vt:lpstr>Times New Roman</vt:lpstr>
      <vt:lpstr>Wingdings</vt:lpstr>
      <vt:lpstr>2_Larissa</vt:lpstr>
      <vt:lpstr>PDF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horbi</dc:creator>
  <cp:lastModifiedBy>Win7 Pro x64</cp:lastModifiedBy>
  <cp:revision>323</cp:revision>
  <cp:lastPrinted>2020-12-20T11:27:56Z</cp:lastPrinted>
  <dcterms:created xsi:type="dcterms:W3CDTF">2013-01-06T16:08:18Z</dcterms:created>
  <dcterms:modified xsi:type="dcterms:W3CDTF">2023-04-09T09:05:05Z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00080074940000000000010251600207c600050004a000</vt:lpwstr>
  </property>
</Properties>
</file>